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70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1" r:id="rId13"/>
    <p:sldId id="268" r:id="rId14"/>
  </p:sldIdLst>
  <p:sldSz cx="10160000" cy="7620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22EE4"/>
    <a:srgbClr val="CC6600"/>
    <a:srgbClr val="00CC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97" autoAdjust="0"/>
    <p:restoredTop sz="90929"/>
  </p:normalViewPr>
  <p:slideViewPr>
    <p:cSldViewPr>
      <p:cViewPr varScale="1">
        <p:scale>
          <a:sx n="64" d="100"/>
          <a:sy n="64" d="100"/>
        </p:scale>
        <p:origin x="-786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FEB937-ADF5-44FB-8825-D874AC9C2084}" type="datetimeFigureOut">
              <a:rPr lang="en-US" smtClean="0"/>
              <a:t>2/28/2012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8E3D6-363D-4BCA-87C2-E059454F193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E3D6-363D-4BCA-87C2-E059454F1934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95BE2F-2CD6-4D56-92E4-770D93A6C3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877C06-5864-4EC5-8201-63F11F8E224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0D195-2418-4222-820E-333B9243B2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200275"/>
            <a:ext cx="4241800" cy="4573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2200275"/>
            <a:ext cx="4241800" cy="4573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F6590C-087B-44E8-9B13-E89FF418296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1710A0-E40E-4CA1-BB49-600ECE0940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DAB64-A1EF-4921-B480-AB60CF5F76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D2E642-4FE9-4FFF-BBBE-8FD6727947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0F2B5E-B1A4-4C9E-98B1-0ACCE8B50F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DE98A9-2C1D-4C98-BE92-A517C5561FC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5057E1-8CC3-4A97-9483-34C3163588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676275"/>
            <a:ext cx="2159000" cy="60975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676275"/>
            <a:ext cx="6324600" cy="60975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D1C10F-5220-4972-8254-AB9318F4F1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676275"/>
            <a:ext cx="8636000" cy="127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2200275"/>
            <a:ext cx="8636000" cy="457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942138"/>
            <a:ext cx="21177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70275" y="6942138"/>
            <a:ext cx="3219450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80275" y="6942138"/>
            <a:ext cx="2119313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439B87B-6031-40CD-88FB-080FCC07B11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time4writing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ctrTitle"/>
          </p:nvPr>
        </p:nvSpPr>
        <p:spPr>
          <a:xfrm>
            <a:off x="812800" y="2286000"/>
            <a:ext cx="8648700" cy="2206625"/>
          </a:xfrm>
        </p:spPr>
        <p:txBody>
          <a:bodyPr lIns="0" tIns="0" rIns="0" bIns="0" anchor="t"/>
          <a:lstStyle/>
          <a:p>
            <a:pPr>
              <a:lnSpc>
                <a:spcPct val="95000"/>
              </a:lnSpc>
            </a:pPr>
            <a:r>
              <a:rPr lang="en-US" sz="4800" b="1" dirty="0">
                <a:solidFill>
                  <a:srgbClr val="073763"/>
                </a:solidFill>
                <a:latin typeface="Arial" pitchFamily="34" charset="0"/>
              </a:rPr>
              <a:t>Homophones, Homonyms, Homographs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1588"/>
            <a:ext cx="10172700" cy="1536700"/>
          </a:xfrm>
          <a:prstGeom prst="rect">
            <a:avLst/>
          </a:prstGeom>
          <a:noFill/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965200" y="5334000"/>
            <a:ext cx="8037512" cy="1710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300" dirty="0">
                <a:solidFill>
                  <a:srgbClr val="073763"/>
                </a:solidFill>
                <a:latin typeface="Arial" pitchFamily="34" charset="0"/>
                <a:cs typeface="Arial" pitchFamily="34" charset="0"/>
              </a:rPr>
              <a:t> Time4Writing provides these teachers materials to teachers and parents at no cost. 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5000"/>
              </a:lnSpc>
            </a:pPr>
            <a:r>
              <a:rPr lang="en-US" sz="1300" dirty="0">
                <a:solidFill>
                  <a:srgbClr val="073763"/>
                </a:solidFill>
                <a:latin typeface="Arial" pitchFamily="34" charset="0"/>
                <a:cs typeface="Arial" pitchFamily="34" charset="0"/>
              </a:rPr>
              <a:t>More presentations, handouts, interactive online exercises, and video lessons are freely available at Time4Writing.com. 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5000"/>
              </a:lnSpc>
            </a:pPr>
            <a:r>
              <a:rPr lang="en-US" sz="1300" dirty="0">
                <a:solidFill>
                  <a:srgbClr val="073763"/>
                </a:solidFill>
                <a:latin typeface="Arial" pitchFamily="34" charset="0"/>
                <a:cs typeface="Arial" pitchFamily="34" charset="0"/>
              </a:rPr>
              <a:t>Consider linking to these resources from your school, teacher, or </a:t>
            </a:r>
            <a:r>
              <a:rPr lang="en-US" sz="1300" dirty="0" err="1">
                <a:solidFill>
                  <a:srgbClr val="073763"/>
                </a:solidFill>
                <a:latin typeface="Arial" pitchFamily="34" charset="0"/>
                <a:cs typeface="Arial" pitchFamily="34" charset="0"/>
              </a:rPr>
              <a:t>homeschool</a:t>
            </a:r>
            <a:r>
              <a:rPr lang="en-US" sz="1300" dirty="0">
                <a:solidFill>
                  <a:srgbClr val="073763"/>
                </a:solidFill>
                <a:latin typeface="Arial" pitchFamily="34" charset="0"/>
                <a:cs typeface="Arial" pitchFamily="34" charset="0"/>
              </a:rPr>
              <a:t> educational site. 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5000"/>
              </a:lnSpc>
            </a:pPr>
            <a:r>
              <a:rPr lang="en-US" sz="1300" dirty="0">
                <a:solidFill>
                  <a:srgbClr val="073763"/>
                </a:solidFill>
                <a:latin typeface="Arial" pitchFamily="34" charset="0"/>
                <a:cs typeface="Arial" pitchFamily="34" charset="0"/>
              </a:rPr>
              <a:t>The rules: These materials must maintain the visibility of the Time4Writing trademark and copyright information. 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5000"/>
              </a:lnSpc>
            </a:pPr>
            <a:r>
              <a:rPr lang="en-US" sz="1300" dirty="0">
                <a:solidFill>
                  <a:srgbClr val="073763"/>
                </a:solidFill>
                <a:latin typeface="Arial" pitchFamily="34" charset="0"/>
                <a:cs typeface="Arial" pitchFamily="34" charset="0"/>
              </a:rPr>
              <a:t>They can be copied and used for educational purposes. They are not for resale.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5000"/>
              </a:lnSpc>
            </a:pPr>
            <a:r>
              <a:rPr lang="en-US" sz="1300" dirty="0">
                <a:solidFill>
                  <a:srgbClr val="073763"/>
                </a:solidFill>
                <a:latin typeface="Arial" pitchFamily="34" charset="0"/>
                <a:cs typeface="Arial" pitchFamily="34" charset="0"/>
              </a:rPr>
              <a:t>Want to give us feedback? We'd like to hear your views:</a:t>
            </a:r>
            <a:r>
              <a:rPr lang="en-US" sz="1300" dirty="0">
                <a:solidFill>
                  <a:srgbClr val="B45F0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  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5000"/>
              </a:lnSpc>
            </a:pPr>
            <a:r>
              <a:rPr lang="en-US" sz="1300" u="sng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  <a:hlinkClick r:id="rId3"/>
              </a:rPr>
              <a:t>info@time4writing.com</a:t>
            </a:r>
            <a:endParaRPr lang="en-US" sz="1300" u="sng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0" y="7386090"/>
            <a:ext cx="10160000" cy="23391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</a:rPr>
              <a:t> Copyright 2012                   www.time4writing.com/free-writing-resources                  Copyright 2012 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ctrTitle"/>
          </p:nvPr>
        </p:nvSpPr>
        <p:spPr>
          <a:xfrm>
            <a:off x="654050" y="1828800"/>
            <a:ext cx="8674100" cy="1443038"/>
          </a:xfrm>
        </p:spPr>
        <p:txBody>
          <a:bodyPr lIns="0" tIns="0" rIns="0" bIns="0" anchor="t"/>
          <a:lstStyle/>
          <a:p>
            <a:pPr>
              <a:lnSpc>
                <a:spcPct val="95000"/>
              </a:lnSpc>
            </a:pPr>
            <a:r>
              <a:rPr lang="en-US" sz="3700" b="1">
                <a:solidFill>
                  <a:srgbClr val="B45F06"/>
                </a:solidFill>
                <a:latin typeface="Arial" pitchFamily="34" charset="0"/>
              </a:rPr>
              <a:t>Some words seem designed </a:t>
            </a:r>
            <a:r>
              <a:rPr lang="en-US"/>
              <a:t/>
            </a:r>
            <a:br>
              <a:rPr lang="en-US"/>
            </a:br>
            <a:r>
              <a:rPr lang="en-US" sz="3700" b="1">
                <a:solidFill>
                  <a:srgbClr val="B45F06"/>
                </a:solidFill>
                <a:latin typeface="Arial" pitchFamily="34" charset="0"/>
              </a:rPr>
              <a:t>to mix you up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1588"/>
            <a:ext cx="10172700" cy="1536700"/>
          </a:xfrm>
          <a:prstGeom prst="rect">
            <a:avLst/>
          </a:prstGeom>
          <a:noFill/>
        </p:spPr>
      </p:pic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060450" y="3251200"/>
            <a:ext cx="8066088" cy="370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lvl="1" indent="-342900">
              <a:lnSpc>
                <a:spcPct val="95000"/>
              </a:lnSpc>
              <a:buClr>
                <a:srgbClr val="073763"/>
              </a:buClr>
              <a:buSzPct val="100000"/>
              <a:buFontTx/>
              <a:buChar char="•"/>
            </a:pPr>
            <a:r>
              <a:rPr lang="en-US" sz="2700">
                <a:solidFill>
                  <a:srgbClr val="073763"/>
                </a:solidFill>
                <a:latin typeface="Arial" pitchFamily="34" charset="0"/>
              </a:rPr>
              <a:t>Two words might sound the same, but be spelled differently.</a:t>
            </a:r>
            <a:endParaRPr lang="en-US"/>
          </a:p>
          <a:p>
            <a:pPr lvl="1" indent="-342900">
              <a:lnSpc>
                <a:spcPct val="95000"/>
              </a:lnSpc>
              <a:buClr>
                <a:srgbClr val="073763"/>
              </a:buClr>
              <a:buSzPct val="100000"/>
              <a:buFontTx/>
              <a:buChar char="•"/>
            </a:pPr>
            <a:r>
              <a:rPr lang="en-US" sz="2700">
                <a:solidFill>
                  <a:srgbClr val="073763"/>
                </a:solidFill>
                <a:latin typeface="Arial" pitchFamily="34" charset="0"/>
              </a:rPr>
              <a:t>Two other words might be spelled the same, but mean different things.</a:t>
            </a:r>
            <a:endParaRPr lang="en-US"/>
          </a:p>
          <a:p>
            <a:pPr lvl="1" indent="-342900">
              <a:lnSpc>
                <a:spcPct val="95000"/>
              </a:lnSpc>
              <a:buClr>
                <a:srgbClr val="073763"/>
              </a:buClr>
              <a:buSzPct val="100000"/>
              <a:buFontTx/>
              <a:buChar char="•"/>
            </a:pPr>
            <a:r>
              <a:rPr lang="en-US" sz="2700">
                <a:solidFill>
                  <a:srgbClr val="073763"/>
                </a:solidFill>
                <a:latin typeface="Arial" pitchFamily="34" charset="0"/>
              </a:rPr>
              <a:t>Another two words may have the same spelling, but different pronunciations.</a:t>
            </a:r>
            <a:endParaRPr lang="en-US"/>
          </a:p>
          <a:p>
            <a:pPr>
              <a:lnSpc>
                <a:spcPct val="95000"/>
              </a:lnSpc>
            </a:pPr>
            <a:endParaRPr lang="en-US" sz="2700">
              <a:solidFill>
                <a:srgbClr val="073763"/>
              </a:solidFill>
              <a:latin typeface="Arial" pitchFamily="34" charset="0"/>
            </a:endParaRPr>
          </a:p>
          <a:p>
            <a:pPr algn="ctr">
              <a:lnSpc>
                <a:spcPct val="95000"/>
              </a:lnSpc>
            </a:pPr>
            <a:r>
              <a:rPr lang="en-US" sz="2900" i="1">
                <a:solidFill>
                  <a:srgbClr val="B45F06"/>
                </a:solidFill>
                <a:latin typeface="Arial" pitchFamily="34" charset="0"/>
              </a:rPr>
              <a:t>Let's sort out all of this gibberish!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0" y="7386090"/>
            <a:ext cx="10160000" cy="23391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</a:rPr>
              <a:t> Copyright 2012                   www.time4writing.com/free-writing-resources                  Copyright 2012 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ctrTitle"/>
          </p:nvPr>
        </p:nvSpPr>
        <p:spPr>
          <a:xfrm>
            <a:off x="755650" y="2032000"/>
            <a:ext cx="8701088" cy="979488"/>
          </a:xfrm>
        </p:spPr>
        <p:txBody>
          <a:bodyPr lIns="0" tIns="0" rIns="0" bIns="0" anchor="t"/>
          <a:lstStyle/>
          <a:p>
            <a:pPr>
              <a:lnSpc>
                <a:spcPct val="95000"/>
              </a:lnSpc>
            </a:pPr>
            <a:r>
              <a:rPr lang="en-US" sz="3700" b="1">
                <a:solidFill>
                  <a:srgbClr val="B45F06"/>
                </a:solidFill>
                <a:latin typeface="Arial" pitchFamily="34" charset="0"/>
              </a:rPr>
              <a:t>Meet the three "H" Words!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1588"/>
            <a:ext cx="10172700" cy="1536700"/>
          </a:xfrm>
          <a:prstGeom prst="rect">
            <a:avLst/>
          </a:prstGeom>
          <a:noFill/>
        </p:spPr>
      </p:pic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162050" y="3556000"/>
            <a:ext cx="8469313" cy="251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900" b="1">
                <a:solidFill>
                  <a:srgbClr val="B45F06"/>
                </a:solidFill>
                <a:latin typeface="Arial" pitchFamily="34" charset="0"/>
              </a:rPr>
              <a:t>1)</a:t>
            </a:r>
            <a:r>
              <a:rPr lang="en-US" sz="2900">
                <a:solidFill>
                  <a:srgbClr val="073763"/>
                </a:solidFill>
                <a:latin typeface="Arial" pitchFamily="34" charset="0"/>
              </a:rPr>
              <a:t> </a:t>
            </a:r>
            <a:r>
              <a:rPr lang="en-US" sz="2900" b="1">
                <a:solidFill>
                  <a:srgbClr val="073763"/>
                </a:solidFill>
                <a:latin typeface="Arial" pitchFamily="34" charset="0"/>
              </a:rPr>
              <a:t>Homophones:</a:t>
            </a:r>
            <a:r>
              <a:rPr lang="en-US" sz="2900">
                <a:solidFill>
                  <a:srgbClr val="073763"/>
                </a:solidFill>
                <a:latin typeface="Arial" pitchFamily="34" charset="0"/>
              </a:rPr>
              <a:t> </a:t>
            </a:r>
            <a:r>
              <a:rPr lang="en-US" sz="2700">
                <a:solidFill>
                  <a:srgbClr val="073763"/>
                </a:solidFill>
                <a:latin typeface="Arial" pitchFamily="34" charset="0"/>
              </a:rPr>
              <a:t>sound alike</a:t>
            </a:r>
            <a:endParaRPr lang="en-US"/>
          </a:p>
          <a:p>
            <a:pPr>
              <a:lnSpc>
                <a:spcPct val="95000"/>
              </a:lnSpc>
            </a:pPr>
            <a:endParaRPr lang="en-US" sz="1900">
              <a:solidFill>
                <a:srgbClr val="073763"/>
              </a:solidFill>
              <a:latin typeface="Arial" pitchFamily="34" charset="0"/>
            </a:endParaRPr>
          </a:p>
          <a:p>
            <a:pPr>
              <a:lnSpc>
                <a:spcPct val="95000"/>
              </a:lnSpc>
            </a:pPr>
            <a:r>
              <a:rPr lang="en-US" sz="2900" b="1">
                <a:solidFill>
                  <a:srgbClr val="B45F06"/>
                </a:solidFill>
                <a:latin typeface="Arial" pitchFamily="34" charset="0"/>
              </a:rPr>
              <a:t>2)</a:t>
            </a:r>
            <a:r>
              <a:rPr lang="en-US" sz="2900">
                <a:solidFill>
                  <a:srgbClr val="073763"/>
                </a:solidFill>
                <a:latin typeface="Arial" pitchFamily="34" charset="0"/>
              </a:rPr>
              <a:t> </a:t>
            </a:r>
            <a:r>
              <a:rPr lang="en-US" sz="2900" b="1">
                <a:solidFill>
                  <a:srgbClr val="073763"/>
                </a:solidFill>
                <a:latin typeface="Arial" pitchFamily="34" charset="0"/>
              </a:rPr>
              <a:t>Homonyms:</a:t>
            </a:r>
            <a:r>
              <a:rPr lang="en-US" sz="2900">
                <a:solidFill>
                  <a:srgbClr val="073763"/>
                </a:solidFill>
                <a:latin typeface="Arial" pitchFamily="34" charset="0"/>
              </a:rPr>
              <a:t> </a:t>
            </a:r>
            <a:r>
              <a:rPr lang="en-US" sz="2700">
                <a:solidFill>
                  <a:srgbClr val="073763"/>
                </a:solidFill>
                <a:latin typeface="Arial" pitchFamily="34" charset="0"/>
              </a:rPr>
              <a:t>sound alike and are spelled alike</a:t>
            </a:r>
            <a:endParaRPr lang="en-US"/>
          </a:p>
          <a:p>
            <a:pPr>
              <a:lnSpc>
                <a:spcPct val="95000"/>
              </a:lnSpc>
            </a:pPr>
            <a:endParaRPr lang="en-US" sz="1900">
              <a:solidFill>
                <a:srgbClr val="073763"/>
              </a:solidFill>
              <a:latin typeface="Arial" pitchFamily="34" charset="0"/>
            </a:endParaRPr>
          </a:p>
          <a:p>
            <a:pPr>
              <a:lnSpc>
                <a:spcPct val="95000"/>
              </a:lnSpc>
            </a:pPr>
            <a:r>
              <a:rPr lang="en-US" sz="2900" b="1">
                <a:solidFill>
                  <a:srgbClr val="B45F06"/>
                </a:solidFill>
                <a:latin typeface="Arial" pitchFamily="34" charset="0"/>
              </a:rPr>
              <a:t>3)</a:t>
            </a:r>
            <a:r>
              <a:rPr lang="en-US" sz="2900">
                <a:solidFill>
                  <a:srgbClr val="073763"/>
                </a:solidFill>
                <a:latin typeface="Arial" pitchFamily="34" charset="0"/>
              </a:rPr>
              <a:t> </a:t>
            </a:r>
            <a:r>
              <a:rPr lang="en-US" sz="2900" b="1">
                <a:solidFill>
                  <a:srgbClr val="073763"/>
                </a:solidFill>
                <a:latin typeface="Arial" pitchFamily="34" charset="0"/>
              </a:rPr>
              <a:t>Homographs:</a:t>
            </a:r>
            <a:r>
              <a:rPr lang="en-US" sz="2900">
                <a:solidFill>
                  <a:srgbClr val="073763"/>
                </a:solidFill>
                <a:latin typeface="Arial" pitchFamily="34" charset="0"/>
              </a:rPr>
              <a:t> </a:t>
            </a:r>
            <a:r>
              <a:rPr lang="en-US" sz="2700">
                <a:solidFill>
                  <a:srgbClr val="073763"/>
                </a:solidFill>
                <a:latin typeface="Arial" pitchFamily="34" charset="0"/>
              </a:rPr>
              <a:t>have the same spelling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0" y="7386090"/>
            <a:ext cx="10160000" cy="23391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</a:rPr>
              <a:t> Copyright 2012                   www.time4writing.com/free-writing-resources                  Copyright 2012 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8" y="1588"/>
            <a:ext cx="10172700" cy="1536700"/>
          </a:xfrm>
          <a:prstGeom prst="rect">
            <a:avLst/>
          </a:prstGeom>
          <a:noFill/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0" y="7386090"/>
            <a:ext cx="10160000" cy="23391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</a:rPr>
              <a:t> Copyright 2012                   www.time4writing.com/free-writing-resources                  Copyright 2012 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89000" y="1828800"/>
          <a:ext cx="8458200" cy="44805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09800"/>
                <a:gridCol w="2057400"/>
                <a:gridCol w="2180178"/>
                <a:gridCol w="2010822"/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Same sound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Same spelling</a:t>
                      </a:r>
                      <a:endParaRPr lang="en-US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Same meaning</a:t>
                      </a:r>
                      <a:endParaRPr lang="en-US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876300">
                <a:tc>
                  <a:txBody>
                    <a:bodyPr/>
                    <a:lstStyle/>
                    <a:p>
                      <a:pPr algn="ctr"/>
                      <a:endParaRPr lang="en-US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Homophones</a:t>
                      </a:r>
                      <a:endParaRPr lang="en-US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rgbClr val="00CC00"/>
                          </a:solidFill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</a:p>
                    <a:p>
                      <a:pPr algn="ctr"/>
                      <a:endParaRPr lang="en-US" sz="2400" b="1" dirty="0">
                        <a:solidFill>
                          <a:srgbClr val="00C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MAYBE</a:t>
                      </a:r>
                      <a:endParaRPr lang="en-US" sz="2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MAYBE</a:t>
                      </a:r>
                      <a:endParaRPr lang="en-US" sz="2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876300">
                <a:tc>
                  <a:txBody>
                    <a:bodyPr/>
                    <a:lstStyle/>
                    <a:p>
                      <a:pPr algn="ctr"/>
                      <a:endParaRPr lang="en-US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Homonyms</a:t>
                      </a:r>
                      <a:endParaRPr lang="en-US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rgbClr val="00CC00"/>
                          </a:solidFill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</a:p>
                    <a:p>
                      <a:pPr algn="ctr"/>
                      <a:endParaRPr lang="en-US" sz="2400" b="1" dirty="0">
                        <a:solidFill>
                          <a:srgbClr val="00C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rgbClr val="00CC00"/>
                          </a:solidFill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  <a:endParaRPr lang="en-US" sz="2400" b="1" dirty="0">
                        <a:solidFill>
                          <a:srgbClr val="00C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876300">
                <a:tc>
                  <a:txBody>
                    <a:bodyPr/>
                    <a:lstStyle/>
                    <a:p>
                      <a:endParaRPr lang="en-US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Homographs</a:t>
                      </a:r>
                      <a:endParaRPr lang="en-US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MAYBE</a:t>
                      </a:r>
                    </a:p>
                    <a:p>
                      <a:pPr algn="ctr"/>
                      <a:endParaRPr lang="en-US" sz="2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rgbClr val="00CC00"/>
                          </a:solidFill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  <a:endParaRPr lang="en-US" sz="2400" b="1" dirty="0">
                        <a:solidFill>
                          <a:srgbClr val="00C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MAYBE</a:t>
                      </a:r>
                      <a:endParaRPr lang="en-US" sz="2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89000" y="6477000"/>
            <a:ext cx="8458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rgbClr val="CC6600"/>
                </a:solidFill>
                <a:latin typeface="Arial" pitchFamily="34" charset="0"/>
                <a:cs typeface="Arial" pitchFamily="34" charset="0"/>
              </a:rPr>
              <a:t>Now let’s look at the three “H” words one at a time…</a:t>
            </a:r>
            <a:endParaRPr lang="en-US" b="1" i="1" dirty="0">
              <a:solidFill>
                <a:srgbClr val="CC66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ctrTitle"/>
          </p:nvPr>
        </p:nvSpPr>
        <p:spPr>
          <a:xfrm>
            <a:off x="654050" y="1727200"/>
            <a:ext cx="8701088" cy="979488"/>
          </a:xfrm>
        </p:spPr>
        <p:txBody>
          <a:bodyPr lIns="0" tIns="0" rIns="0" bIns="0" anchor="t"/>
          <a:lstStyle/>
          <a:p>
            <a:pPr>
              <a:lnSpc>
                <a:spcPct val="95000"/>
              </a:lnSpc>
            </a:pPr>
            <a:r>
              <a:rPr lang="en-US" sz="3700" b="1" dirty="0">
                <a:solidFill>
                  <a:srgbClr val="073763"/>
                </a:solidFill>
                <a:latin typeface="Arial" pitchFamily="34" charset="0"/>
              </a:rPr>
              <a:t>1)</a:t>
            </a:r>
            <a:r>
              <a:rPr lang="en-US" sz="3700" b="1" dirty="0">
                <a:solidFill>
                  <a:srgbClr val="B45F06"/>
                </a:solidFill>
                <a:latin typeface="Arial" pitchFamily="34" charset="0"/>
              </a:rPr>
              <a:t> </a:t>
            </a:r>
            <a:r>
              <a:rPr lang="en-US" sz="5400" b="1" dirty="0">
                <a:solidFill>
                  <a:srgbClr val="B45F06"/>
                </a:solidFill>
                <a:latin typeface="Arial" pitchFamily="34" charset="0"/>
              </a:rPr>
              <a:t>Homophones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1588"/>
            <a:ext cx="10172700" cy="1536700"/>
          </a:xfrm>
          <a:prstGeom prst="rect">
            <a:avLst/>
          </a:prstGeom>
          <a:noFill/>
        </p:spPr>
      </p:pic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55600" y="2819400"/>
            <a:ext cx="9501188" cy="4195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2700" dirty="0">
                <a:solidFill>
                  <a:srgbClr val="073763"/>
                </a:solidFill>
                <a:latin typeface="Arial" pitchFamily="34" charset="0"/>
              </a:rPr>
              <a:t>These words sound alike.</a:t>
            </a:r>
            <a:endParaRPr lang="en-US" dirty="0"/>
          </a:p>
          <a:p>
            <a:pPr algn="ctr">
              <a:lnSpc>
                <a:spcPct val="95000"/>
              </a:lnSpc>
            </a:pPr>
            <a:r>
              <a:rPr lang="en-US" sz="2700" dirty="0">
                <a:solidFill>
                  <a:srgbClr val="073763"/>
                </a:solidFill>
                <a:latin typeface="Arial" pitchFamily="34" charset="0"/>
              </a:rPr>
              <a:t>They may or may not be spelled differently.</a:t>
            </a:r>
            <a:endParaRPr lang="en-US" dirty="0"/>
          </a:p>
          <a:p>
            <a:pPr algn="ctr">
              <a:lnSpc>
                <a:spcPct val="95000"/>
              </a:lnSpc>
            </a:pPr>
            <a:r>
              <a:rPr lang="en-US" sz="2100" i="1" dirty="0">
                <a:solidFill>
                  <a:srgbClr val="073763"/>
                </a:solidFill>
                <a:latin typeface="Arial" pitchFamily="34" charset="0"/>
              </a:rPr>
              <a:t>(When they aren't, they are called homonyms! -- More on that later...)</a:t>
            </a:r>
            <a:endParaRPr lang="en-US" dirty="0"/>
          </a:p>
          <a:p>
            <a:pPr>
              <a:lnSpc>
                <a:spcPct val="95000"/>
              </a:lnSpc>
            </a:pPr>
            <a:endParaRPr lang="en-US" dirty="0">
              <a:solidFill>
                <a:srgbClr val="B45F06"/>
              </a:solidFill>
              <a:latin typeface="Arial" pitchFamily="34" charset="0"/>
            </a:endParaRPr>
          </a:p>
          <a:p>
            <a:pPr lvl="2">
              <a:lnSpc>
                <a:spcPct val="95000"/>
              </a:lnSpc>
            </a:pPr>
            <a:r>
              <a:rPr lang="en-US" sz="2700" b="1" dirty="0">
                <a:solidFill>
                  <a:srgbClr val="B45F06"/>
                </a:solidFill>
                <a:latin typeface="Arial" pitchFamily="34" charset="0"/>
              </a:rPr>
              <a:t>Example:</a:t>
            </a:r>
            <a:r>
              <a:rPr lang="en-US" sz="2700" dirty="0">
                <a:solidFill>
                  <a:srgbClr val="B45F06"/>
                </a:solidFill>
                <a:latin typeface="Arial" pitchFamily="34" charset="0"/>
              </a:rPr>
              <a:t> </a:t>
            </a:r>
            <a:r>
              <a:rPr lang="en-US" sz="2700" dirty="0">
                <a:solidFill>
                  <a:srgbClr val="073763"/>
                </a:solidFill>
                <a:latin typeface="Arial" pitchFamily="34" charset="0"/>
              </a:rPr>
              <a:t>the words "air</a:t>
            </a:r>
            <a:r>
              <a:rPr lang="en-US" sz="2900" dirty="0">
                <a:solidFill>
                  <a:srgbClr val="073763"/>
                </a:solidFill>
                <a:latin typeface="Arial" pitchFamily="34" charset="0"/>
              </a:rPr>
              <a:t>"</a:t>
            </a:r>
            <a:r>
              <a:rPr lang="en-US" sz="2700" dirty="0">
                <a:solidFill>
                  <a:srgbClr val="073763"/>
                </a:solidFill>
                <a:latin typeface="Arial" pitchFamily="34" charset="0"/>
              </a:rPr>
              <a:t> and "heir"</a:t>
            </a:r>
            <a:endParaRPr lang="en-US" dirty="0"/>
          </a:p>
          <a:p>
            <a:pPr lvl="6">
              <a:lnSpc>
                <a:spcPct val="95000"/>
              </a:lnSpc>
            </a:pP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The prince is the queen's </a:t>
            </a:r>
            <a:r>
              <a:rPr lang="en-US" sz="2700" b="1" u="sng" dirty="0">
                <a:solidFill>
                  <a:srgbClr val="073763"/>
                </a:solidFill>
                <a:latin typeface="'courier new'" pitchFamily="34"/>
              </a:rPr>
              <a:t>heir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.</a:t>
            </a:r>
            <a:endParaRPr lang="en-US" dirty="0"/>
          </a:p>
          <a:p>
            <a:pPr lvl="6">
              <a:lnSpc>
                <a:spcPct val="95000"/>
              </a:lnSpc>
            </a:pP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I love the fresh </a:t>
            </a:r>
            <a:r>
              <a:rPr lang="en-US" sz="2700" b="1" u="sng" dirty="0">
                <a:solidFill>
                  <a:srgbClr val="073763"/>
                </a:solidFill>
                <a:latin typeface="'courier new'" pitchFamily="34"/>
              </a:rPr>
              <a:t>air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.</a:t>
            </a:r>
            <a:endParaRPr lang="en-US" dirty="0"/>
          </a:p>
          <a:p>
            <a:pPr>
              <a:lnSpc>
                <a:spcPct val="95000"/>
              </a:lnSpc>
            </a:pPr>
            <a:endParaRPr lang="en-US" dirty="0">
              <a:solidFill>
                <a:srgbClr val="073763"/>
              </a:solidFill>
              <a:latin typeface="Arial" pitchFamily="34" charset="0"/>
            </a:endParaRPr>
          </a:p>
          <a:p>
            <a:pPr lvl="2">
              <a:lnSpc>
                <a:spcPct val="95000"/>
              </a:lnSpc>
            </a:pPr>
            <a:r>
              <a:rPr lang="en-US" sz="2700" b="1" dirty="0">
                <a:solidFill>
                  <a:srgbClr val="B45F06"/>
                </a:solidFill>
                <a:latin typeface="Arial" pitchFamily="34" charset="0"/>
              </a:rPr>
              <a:t>Example:</a:t>
            </a:r>
            <a:r>
              <a:rPr lang="en-US" sz="2700" dirty="0">
                <a:solidFill>
                  <a:srgbClr val="073763"/>
                </a:solidFill>
                <a:latin typeface="Arial" pitchFamily="34" charset="0"/>
              </a:rPr>
              <a:t> the words "fire" and "fire"</a:t>
            </a:r>
            <a:endParaRPr lang="en-US" dirty="0"/>
          </a:p>
          <a:p>
            <a:pPr lvl="6">
              <a:lnSpc>
                <a:spcPct val="95000"/>
              </a:lnSpc>
            </a:pP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The flames of the </a:t>
            </a:r>
            <a:r>
              <a:rPr lang="en-US" sz="2700" b="1" u="sng" dirty="0">
                <a:solidFill>
                  <a:srgbClr val="073763"/>
                </a:solidFill>
                <a:latin typeface="'courier new'" pitchFamily="34"/>
              </a:rPr>
              <a:t>fire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 glowed brightly.</a:t>
            </a:r>
            <a:endParaRPr lang="en-US" dirty="0"/>
          </a:p>
          <a:p>
            <a:pPr lvl="6">
              <a:lnSpc>
                <a:spcPct val="95000"/>
              </a:lnSpc>
            </a:pP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The boss will </a:t>
            </a:r>
            <a:r>
              <a:rPr lang="en-US" sz="2700" b="1" u="sng" dirty="0">
                <a:solidFill>
                  <a:srgbClr val="073763"/>
                </a:solidFill>
                <a:latin typeface="'courier new'" pitchFamily="34"/>
              </a:rPr>
              <a:t>fire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 the bad employee.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0" y="7386090"/>
            <a:ext cx="10160000" cy="23391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</a:rPr>
              <a:t> Copyright 2012                   www.time4writing.com/free-writing-resources                  Copyright 2012 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ctrTitle"/>
          </p:nvPr>
        </p:nvSpPr>
        <p:spPr>
          <a:xfrm>
            <a:off x="654050" y="1727200"/>
            <a:ext cx="8701088" cy="979488"/>
          </a:xfrm>
        </p:spPr>
        <p:txBody>
          <a:bodyPr lIns="0" tIns="0" rIns="0" bIns="0" anchor="t"/>
          <a:lstStyle/>
          <a:p>
            <a:pPr>
              <a:lnSpc>
                <a:spcPct val="95000"/>
              </a:lnSpc>
            </a:pPr>
            <a:r>
              <a:rPr lang="en-US" sz="3700" b="1">
                <a:solidFill>
                  <a:srgbClr val="B45F06"/>
                </a:solidFill>
                <a:latin typeface="Arial" pitchFamily="34" charset="0"/>
              </a:rPr>
              <a:t>Other Examples of Homophones: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1588"/>
            <a:ext cx="10172700" cy="1536700"/>
          </a:xfrm>
          <a:prstGeom prst="rect">
            <a:avLst/>
          </a:prstGeom>
          <a:noFill/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336800" y="2895600"/>
            <a:ext cx="6838950" cy="3552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Don't </a:t>
            </a:r>
            <a:r>
              <a:rPr lang="en-US" sz="2700" b="1" dirty="0">
                <a:solidFill>
                  <a:srgbClr val="CC6600"/>
                </a:solidFill>
                <a:latin typeface="'courier new'" pitchFamily="34"/>
              </a:rPr>
              <a:t>waste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 the remaining paper.</a:t>
            </a:r>
            <a:endParaRPr lang="en-US" dirty="0"/>
          </a:p>
          <a:p>
            <a:pPr>
              <a:lnSpc>
                <a:spcPct val="95000"/>
              </a:lnSpc>
            </a:pP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Tie a belt around your </a:t>
            </a:r>
            <a:r>
              <a:rPr lang="en-US" sz="2700" b="1" dirty="0">
                <a:solidFill>
                  <a:srgbClr val="CC6600"/>
                </a:solidFill>
                <a:latin typeface="'courier new'" pitchFamily="34"/>
              </a:rPr>
              <a:t>waist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.</a:t>
            </a:r>
            <a:endParaRPr lang="en-US" dirty="0"/>
          </a:p>
          <a:p>
            <a:pPr>
              <a:lnSpc>
                <a:spcPct val="95000"/>
              </a:lnSpc>
            </a:pP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We need </a:t>
            </a:r>
            <a:r>
              <a:rPr lang="en-US" sz="2700" b="1" dirty="0">
                <a:solidFill>
                  <a:srgbClr val="CC6600"/>
                </a:solidFill>
                <a:latin typeface="'courier new'" pitchFamily="34"/>
              </a:rPr>
              <a:t>rain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 to end the drought.</a:t>
            </a:r>
            <a:r>
              <a:rPr lang="en-US" sz="2700" dirty="0">
                <a:solidFill>
                  <a:srgbClr val="000000"/>
                </a:solidFill>
                <a:latin typeface="Arial" pitchFamily="34" charset="0"/>
              </a:rPr>
              <a:t/>
            </a:r>
            <a:br>
              <a:rPr lang="en-US" sz="2700" dirty="0">
                <a:solidFill>
                  <a:srgbClr val="000000"/>
                </a:solidFill>
                <a:latin typeface="Arial" pitchFamily="34" charset="0"/>
              </a:rPr>
            </a:b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The queen has had a long </a:t>
            </a:r>
            <a:r>
              <a:rPr lang="en-US" sz="2700" b="1" dirty="0">
                <a:solidFill>
                  <a:srgbClr val="CC6600"/>
                </a:solidFill>
                <a:latin typeface="'courier new'" pitchFamily="34"/>
              </a:rPr>
              <a:t>reign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.</a:t>
            </a:r>
            <a:r>
              <a:rPr lang="en-US" sz="2700" dirty="0">
                <a:solidFill>
                  <a:srgbClr val="000000"/>
                </a:solidFill>
                <a:latin typeface="Arial" pitchFamily="34" charset="0"/>
              </a:rPr>
              <a:t/>
            </a:r>
            <a:br>
              <a:rPr lang="en-US" sz="2700" dirty="0">
                <a:solidFill>
                  <a:srgbClr val="000000"/>
                </a:solidFill>
                <a:latin typeface="Arial" pitchFamily="34" charset="0"/>
              </a:rPr>
            </a:b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It was a starry </a:t>
            </a:r>
            <a:r>
              <a:rPr lang="en-US" sz="2700" b="1" dirty="0">
                <a:solidFill>
                  <a:srgbClr val="CC6600"/>
                </a:solidFill>
                <a:latin typeface="'courier new'" pitchFamily="34"/>
              </a:rPr>
              <a:t>night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.</a:t>
            </a:r>
            <a:endParaRPr lang="en-US" dirty="0"/>
          </a:p>
          <a:p>
            <a:pPr>
              <a:lnSpc>
                <a:spcPct val="95000"/>
              </a:lnSpc>
            </a:pP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The </a:t>
            </a:r>
            <a:r>
              <a:rPr lang="en-US" sz="2700" b="1" dirty="0">
                <a:solidFill>
                  <a:srgbClr val="CC6600"/>
                </a:solidFill>
                <a:latin typeface="'courier new'" pitchFamily="34"/>
              </a:rPr>
              <a:t>knight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 never used his sword.</a:t>
            </a:r>
            <a:endParaRPr lang="en-US" dirty="0"/>
          </a:p>
          <a:p>
            <a:pPr>
              <a:lnSpc>
                <a:spcPct val="95000"/>
              </a:lnSpc>
            </a:pP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I ride the bus </a:t>
            </a:r>
            <a:r>
              <a:rPr lang="en-US" sz="2700" b="1" dirty="0">
                <a:solidFill>
                  <a:srgbClr val="CC6600"/>
                </a:solidFill>
                <a:latin typeface="'courier new'" pitchFamily="34"/>
              </a:rPr>
              <a:t>to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 school.</a:t>
            </a:r>
            <a:endParaRPr lang="en-US" dirty="0"/>
          </a:p>
          <a:p>
            <a:pPr>
              <a:lnSpc>
                <a:spcPct val="95000"/>
              </a:lnSpc>
            </a:pP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She does </a:t>
            </a:r>
            <a:r>
              <a:rPr lang="en-US" sz="2700" b="1" dirty="0">
                <a:solidFill>
                  <a:srgbClr val="CC6600"/>
                </a:solidFill>
                <a:latin typeface="'courier new'" pitchFamily="34"/>
              </a:rPr>
              <a:t>too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!</a:t>
            </a:r>
            <a:endParaRPr lang="en-US" dirty="0"/>
          </a:p>
          <a:p>
            <a:pPr>
              <a:lnSpc>
                <a:spcPct val="95000"/>
              </a:lnSpc>
            </a:pP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It is </a:t>
            </a:r>
            <a:r>
              <a:rPr lang="en-US" sz="2700" b="1" dirty="0">
                <a:solidFill>
                  <a:srgbClr val="CC6600"/>
                </a:solidFill>
                <a:latin typeface="'courier new'" pitchFamily="34"/>
              </a:rPr>
              <a:t>two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 o'clock.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0" y="7386090"/>
            <a:ext cx="10160000" cy="23391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</a:rPr>
              <a:t> Copyright 2012                   www.time4writing.com/free-writing-resources                  Copyright 2012 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ctrTitle"/>
          </p:nvPr>
        </p:nvSpPr>
        <p:spPr>
          <a:xfrm>
            <a:off x="654050" y="1727200"/>
            <a:ext cx="8701088" cy="979488"/>
          </a:xfrm>
        </p:spPr>
        <p:txBody>
          <a:bodyPr lIns="0" tIns="0" rIns="0" bIns="0" anchor="t"/>
          <a:lstStyle/>
          <a:p>
            <a:pPr>
              <a:lnSpc>
                <a:spcPct val="95000"/>
              </a:lnSpc>
            </a:pPr>
            <a:r>
              <a:rPr lang="en-US" sz="3700" b="1" dirty="0">
                <a:solidFill>
                  <a:srgbClr val="073763"/>
                </a:solidFill>
                <a:latin typeface="Arial" pitchFamily="34" charset="0"/>
              </a:rPr>
              <a:t>2)</a:t>
            </a:r>
            <a:r>
              <a:rPr lang="en-US" sz="3700" b="1" dirty="0">
                <a:solidFill>
                  <a:srgbClr val="B45F06"/>
                </a:solidFill>
                <a:latin typeface="Arial" pitchFamily="34" charset="0"/>
              </a:rPr>
              <a:t> </a:t>
            </a:r>
            <a:r>
              <a:rPr lang="en-US" sz="5400" b="1" dirty="0">
                <a:solidFill>
                  <a:srgbClr val="B45F06"/>
                </a:solidFill>
                <a:latin typeface="Arial" pitchFamily="34" charset="0"/>
              </a:rPr>
              <a:t>Homonyms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1588"/>
            <a:ext cx="10172700" cy="1536700"/>
          </a:xfrm>
          <a:prstGeom prst="rect">
            <a:avLst/>
          </a:prstGeom>
          <a:noFill/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660400" y="2819400"/>
            <a:ext cx="9002713" cy="3888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2700" dirty="0">
                <a:solidFill>
                  <a:srgbClr val="073763"/>
                </a:solidFill>
                <a:latin typeface="Arial" pitchFamily="34" charset="0"/>
              </a:rPr>
              <a:t>These are a subtype of homophones. That's because they don't just sound alike, they also have the same spelling.</a:t>
            </a:r>
            <a:endParaRPr lang="en-US" dirty="0"/>
          </a:p>
          <a:p>
            <a:pPr>
              <a:lnSpc>
                <a:spcPct val="95000"/>
              </a:lnSpc>
            </a:pPr>
            <a:endParaRPr lang="en-US" dirty="0">
              <a:solidFill>
                <a:srgbClr val="B45F06"/>
              </a:solidFill>
              <a:latin typeface="Arial" pitchFamily="34" charset="0"/>
            </a:endParaRPr>
          </a:p>
          <a:p>
            <a:pPr lvl="2">
              <a:lnSpc>
                <a:spcPct val="95000"/>
              </a:lnSpc>
            </a:pPr>
            <a:r>
              <a:rPr lang="en-US" sz="2700" b="1" dirty="0">
                <a:solidFill>
                  <a:srgbClr val="B45F06"/>
                </a:solidFill>
                <a:latin typeface="Arial" pitchFamily="34" charset="0"/>
              </a:rPr>
              <a:t>Example:</a:t>
            </a:r>
            <a:r>
              <a:rPr lang="en-US" sz="2700" dirty="0">
                <a:solidFill>
                  <a:srgbClr val="B45F06"/>
                </a:solidFill>
                <a:latin typeface="Arial" pitchFamily="34" charset="0"/>
              </a:rPr>
              <a:t> </a:t>
            </a:r>
            <a:r>
              <a:rPr lang="en-US" sz="2700" dirty="0">
                <a:solidFill>
                  <a:srgbClr val="073763"/>
                </a:solidFill>
                <a:latin typeface="Arial" pitchFamily="34" charset="0"/>
              </a:rPr>
              <a:t>the word "bear</a:t>
            </a:r>
            <a:r>
              <a:rPr lang="en-US" sz="2900" dirty="0">
                <a:solidFill>
                  <a:srgbClr val="073763"/>
                </a:solidFill>
                <a:latin typeface="Arial" pitchFamily="34" charset="0"/>
              </a:rPr>
              <a:t>"</a:t>
            </a:r>
            <a:endParaRPr lang="en-US" dirty="0"/>
          </a:p>
          <a:p>
            <a:pPr lvl="6">
              <a:lnSpc>
                <a:spcPct val="95000"/>
              </a:lnSpc>
            </a:pP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The </a:t>
            </a:r>
            <a:r>
              <a:rPr lang="en-US" sz="2700" b="1" u="sng" dirty="0">
                <a:solidFill>
                  <a:srgbClr val="073763"/>
                </a:solidFill>
                <a:latin typeface="'courier new'" pitchFamily="34"/>
              </a:rPr>
              <a:t>bear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 lived in the woods.</a:t>
            </a:r>
            <a:endParaRPr lang="en-US" dirty="0"/>
          </a:p>
          <a:p>
            <a:pPr lvl="6">
              <a:lnSpc>
                <a:spcPct val="95000"/>
              </a:lnSpc>
            </a:pP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I can hardly </a:t>
            </a:r>
            <a:r>
              <a:rPr lang="en-US" sz="2700" b="1" u="sng" dirty="0">
                <a:solidFill>
                  <a:srgbClr val="073763"/>
                </a:solidFill>
                <a:latin typeface="'courier new'" pitchFamily="34"/>
              </a:rPr>
              <a:t>bear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 the excitement!</a:t>
            </a:r>
            <a:endParaRPr lang="en-US" dirty="0"/>
          </a:p>
          <a:p>
            <a:pPr lvl="2">
              <a:lnSpc>
                <a:spcPct val="95000"/>
              </a:lnSpc>
            </a:pPr>
            <a:endParaRPr lang="en-US" dirty="0">
              <a:solidFill>
                <a:srgbClr val="073763"/>
              </a:solidFill>
              <a:latin typeface="Arial" pitchFamily="34" charset="0"/>
            </a:endParaRPr>
          </a:p>
          <a:p>
            <a:pPr lvl="2">
              <a:lnSpc>
                <a:spcPct val="95000"/>
              </a:lnSpc>
            </a:pPr>
            <a:r>
              <a:rPr lang="en-US" sz="2700" b="1" dirty="0">
                <a:solidFill>
                  <a:srgbClr val="B45F06"/>
                </a:solidFill>
                <a:latin typeface="Arial" pitchFamily="34" charset="0"/>
              </a:rPr>
              <a:t>Example:</a:t>
            </a:r>
            <a:r>
              <a:rPr lang="en-US" sz="2700" dirty="0">
                <a:solidFill>
                  <a:srgbClr val="073763"/>
                </a:solidFill>
                <a:latin typeface="Arial" pitchFamily="34" charset="0"/>
              </a:rPr>
              <a:t> the word "pen"</a:t>
            </a:r>
            <a:endParaRPr lang="en-US" dirty="0"/>
          </a:p>
          <a:p>
            <a:pPr lvl="6">
              <a:lnSpc>
                <a:spcPct val="95000"/>
              </a:lnSpc>
            </a:pPr>
            <a:r>
              <a:rPr lang="en-US" sz="2700" b="1" u="sng" dirty="0">
                <a:solidFill>
                  <a:srgbClr val="073763"/>
                </a:solidFill>
                <a:latin typeface="'courier new'" pitchFamily="34"/>
              </a:rPr>
              <a:t>Pen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 the animals in the corral.</a:t>
            </a:r>
            <a:endParaRPr lang="en-US" dirty="0"/>
          </a:p>
          <a:p>
            <a:pPr lvl="6">
              <a:lnSpc>
                <a:spcPct val="95000"/>
              </a:lnSpc>
            </a:pP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Write your name with a blue </a:t>
            </a:r>
            <a:r>
              <a:rPr lang="en-US" sz="2700" b="1" u="sng" dirty="0">
                <a:solidFill>
                  <a:srgbClr val="073763"/>
                </a:solidFill>
                <a:latin typeface="'courier new'" pitchFamily="34"/>
              </a:rPr>
              <a:t>pen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.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0" y="7386090"/>
            <a:ext cx="10160000" cy="23391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</a:rPr>
              <a:t> Copyright 2012                   www.time4writing.com/free-writing-resources                  Copyright 2012 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ctrTitle"/>
          </p:nvPr>
        </p:nvSpPr>
        <p:spPr>
          <a:xfrm>
            <a:off x="660400" y="2057400"/>
            <a:ext cx="8701088" cy="979488"/>
          </a:xfrm>
        </p:spPr>
        <p:txBody>
          <a:bodyPr lIns="0" tIns="0" rIns="0" bIns="0" anchor="t"/>
          <a:lstStyle/>
          <a:p>
            <a:pPr>
              <a:lnSpc>
                <a:spcPct val="95000"/>
              </a:lnSpc>
            </a:pPr>
            <a:r>
              <a:rPr lang="en-US" sz="3700" b="1" dirty="0">
                <a:solidFill>
                  <a:srgbClr val="B45F06"/>
                </a:solidFill>
                <a:latin typeface="Arial" pitchFamily="34" charset="0"/>
              </a:rPr>
              <a:t>A few more examples of homonyms: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1588"/>
            <a:ext cx="10172700" cy="1536700"/>
          </a:xfrm>
          <a:prstGeom prst="rect">
            <a:avLst/>
          </a:prstGeom>
          <a:noFill/>
        </p:spPr>
      </p:pic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270000" y="3200400"/>
            <a:ext cx="8439150" cy="3552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lnSpc>
                <a:spcPct val="95000"/>
              </a:lnSpc>
              <a:buFont typeface="Arial" pitchFamily="34" charset="0"/>
              <a:buChar char="•"/>
            </a:pPr>
            <a:r>
              <a:rPr lang="en-US" sz="2700" dirty="0" smtClean="0">
                <a:solidFill>
                  <a:srgbClr val="073763"/>
                </a:solidFill>
                <a:latin typeface="'courier new'" pitchFamily="34"/>
              </a:rPr>
              <a:t> I 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never wear a </a:t>
            </a:r>
            <a:r>
              <a:rPr lang="en-US" sz="2700" b="1" dirty="0">
                <a:solidFill>
                  <a:srgbClr val="0070C0"/>
                </a:solidFill>
                <a:latin typeface="'courier new'" pitchFamily="34"/>
              </a:rPr>
              <a:t>watch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 when I </a:t>
            </a:r>
            <a:r>
              <a:rPr lang="en-US" sz="2700" b="1" dirty="0">
                <a:solidFill>
                  <a:srgbClr val="0070C0"/>
                </a:solidFill>
                <a:latin typeface="'courier new'" pitchFamily="34"/>
              </a:rPr>
              <a:t>watch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 TV.</a:t>
            </a:r>
            <a:endParaRPr lang="en-US" dirty="0"/>
          </a:p>
          <a:p>
            <a:pPr>
              <a:lnSpc>
                <a:spcPct val="95000"/>
              </a:lnSpc>
              <a:buFont typeface="Arial" pitchFamily="34" charset="0"/>
              <a:buChar char="•"/>
            </a:pPr>
            <a:r>
              <a:rPr lang="en-US" sz="2700" dirty="0" smtClean="0">
                <a:solidFill>
                  <a:srgbClr val="073763"/>
                </a:solidFill>
                <a:latin typeface="'courier new'" pitchFamily="34"/>
              </a:rPr>
              <a:t> The 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actors in the </a:t>
            </a:r>
            <a:r>
              <a:rPr lang="en-US" sz="2700" b="1" dirty="0">
                <a:solidFill>
                  <a:srgbClr val="00B050"/>
                </a:solidFill>
                <a:latin typeface="'courier new'" pitchFamily="34"/>
              </a:rPr>
              <a:t>play</a:t>
            </a:r>
            <a:r>
              <a:rPr lang="en-US" sz="2700" b="1" dirty="0">
                <a:solidFill>
                  <a:srgbClr val="073763"/>
                </a:solidFill>
                <a:latin typeface="'courier new'" pitchFamily="34"/>
              </a:rPr>
              <a:t> 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will</a:t>
            </a:r>
            <a:r>
              <a:rPr lang="en-US" sz="2700" b="1" dirty="0">
                <a:solidFill>
                  <a:srgbClr val="073763"/>
                </a:solidFill>
                <a:latin typeface="'courier new'" pitchFamily="34"/>
              </a:rPr>
              <a:t> </a:t>
            </a:r>
            <a:r>
              <a:rPr lang="en-US" sz="2700" b="1" dirty="0">
                <a:solidFill>
                  <a:srgbClr val="00B050"/>
                </a:solidFill>
                <a:latin typeface="'courier new'" pitchFamily="34"/>
              </a:rPr>
              <a:t>play</a:t>
            </a:r>
            <a:r>
              <a:rPr lang="en-US" sz="2700" b="1" dirty="0">
                <a:solidFill>
                  <a:srgbClr val="073763"/>
                </a:solidFill>
                <a:latin typeface="'courier new'" pitchFamily="34"/>
              </a:rPr>
              <a:t> 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chess.</a:t>
            </a:r>
            <a:endParaRPr lang="en-US" dirty="0"/>
          </a:p>
          <a:p>
            <a:pPr>
              <a:lnSpc>
                <a:spcPct val="95000"/>
              </a:lnSpc>
              <a:buFont typeface="Arial" pitchFamily="34" charset="0"/>
              <a:buChar char="•"/>
            </a:pPr>
            <a:r>
              <a:rPr lang="en-US" sz="2700" b="1" dirty="0" smtClean="0">
                <a:solidFill>
                  <a:srgbClr val="073763"/>
                </a:solidFill>
                <a:latin typeface="'courier new'" pitchFamily="34"/>
              </a:rPr>
              <a:t> </a:t>
            </a:r>
            <a:r>
              <a:rPr lang="en-US" sz="2700" b="1" dirty="0" smtClean="0">
                <a:solidFill>
                  <a:srgbClr val="C00000"/>
                </a:solidFill>
                <a:latin typeface="'courier new'" pitchFamily="34"/>
              </a:rPr>
              <a:t>Scale</a:t>
            </a:r>
            <a:r>
              <a:rPr lang="en-US" sz="2700" dirty="0" smtClean="0">
                <a:solidFill>
                  <a:srgbClr val="073763"/>
                </a:solidFill>
                <a:latin typeface="'courier new'" pitchFamily="34"/>
              </a:rPr>
              <a:t> 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the fish, </a:t>
            </a:r>
            <a:r>
              <a:rPr lang="en-US" sz="2700" dirty="0" smtClean="0">
                <a:solidFill>
                  <a:srgbClr val="073763"/>
                </a:solidFill>
                <a:latin typeface="'courier new'" pitchFamily="34"/>
              </a:rPr>
              <a:t>then 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weigh it on the </a:t>
            </a:r>
            <a:r>
              <a:rPr lang="en-US" sz="2700" b="1" dirty="0">
                <a:solidFill>
                  <a:srgbClr val="C00000"/>
                </a:solidFill>
                <a:latin typeface="'courier new'" pitchFamily="34"/>
              </a:rPr>
              <a:t>scale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.</a:t>
            </a:r>
            <a:endParaRPr lang="en-US" dirty="0"/>
          </a:p>
          <a:p>
            <a:pPr>
              <a:lnSpc>
                <a:spcPct val="95000"/>
              </a:lnSpc>
              <a:buFont typeface="Arial" pitchFamily="34" charset="0"/>
              <a:buChar char="•"/>
            </a:pPr>
            <a:r>
              <a:rPr lang="en-US" sz="2700" dirty="0" smtClean="0">
                <a:solidFill>
                  <a:srgbClr val="073763"/>
                </a:solidFill>
                <a:latin typeface="'courier new'" pitchFamily="34"/>
              </a:rPr>
              <a:t> Shut 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your mouth so a </a:t>
            </a:r>
            <a:r>
              <a:rPr lang="en-US" sz="2700" b="1" dirty="0">
                <a:solidFill>
                  <a:srgbClr val="7030A0"/>
                </a:solidFill>
                <a:latin typeface="'courier new'" pitchFamily="34"/>
              </a:rPr>
              <a:t>fly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 doesn't </a:t>
            </a:r>
            <a:r>
              <a:rPr lang="en-US" sz="2700" b="1" dirty="0">
                <a:solidFill>
                  <a:srgbClr val="7030A0"/>
                </a:solidFill>
                <a:latin typeface="'courier new'" pitchFamily="34"/>
              </a:rPr>
              <a:t>fly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 </a:t>
            </a:r>
            <a:r>
              <a:rPr lang="en-US" sz="2700" dirty="0" smtClean="0">
                <a:solidFill>
                  <a:srgbClr val="073763"/>
                </a:solidFill>
                <a:latin typeface="'courier new'" pitchFamily="34"/>
              </a:rPr>
              <a:t>into it!</a:t>
            </a:r>
            <a:endParaRPr lang="en-US" dirty="0"/>
          </a:p>
          <a:p>
            <a:pPr>
              <a:lnSpc>
                <a:spcPct val="95000"/>
              </a:lnSpc>
              <a:buFont typeface="Arial" pitchFamily="34" charset="0"/>
              <a:buChar char="•"/>
            </a:pPr>
            <a:r>
              <a:rPr lang="en-US" sz="2700" dirty="0" smtClean="0">
                <a:solidFill>
                  <a:srgbClr val="073763"/>
                </a:solidFill>
                <a:latin typeface="'courier new'" pitchFamily="34"/>
              </a:rPr>
              <a:t> I </a:t>
            </a:r>
            <a:r>
              <a:rPr lang="en-US" sz="2700" b="1" dirty="0">
                <a:solidFill>
                  <a:srgbClr val="00B0F0"/>
                </a:solidFill>
                <a:latin typeface="'courier new'" pitchFamily="34"/>
              </a:rPr>
              <a:t>tire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 at the thought of changing a </a:t>
            </a:r>
            <a:r>
              <a:rPr lang="en-US" sz="2700" b="1" dirty="0">
                <a:solidFill>
                  <a:srgbClr val="00B0F0"/>
                </a:solidFill>
                <a:latin typeface="'courier new'" pitchFamily="34"/>
              </a:rPr>
              <a:t>tire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.</a:t>
            </a:r>
            <a:endParaRPr lang="en-US" dirty="0"/>
          </a:p>
          <a:p>
            <a:pPr>
              <a:lnSpc>
                <a:spcPct val="95000"/>
              </a:lnSpc>
              <a:buFont typeface="Arial" pitchFamily="34" charset="0"/>
              <a:buChar char="•"/>
            </a:pPr>
            <a:r>
              <a:rPr lang="en-US" sz="2700" dirty="0" smtClean="0">
                <a:solidFill>
                  <a:srgbClr val="073763"/>
                </a:solidFill>
                <a:latin typeface="'courier new'" pitchFamily="34"/>
              </a:rPr>
              <a:t> Don't </a:t>
            </a:r>
            <a:r>
              <a:rPr lang="en-US" sz="2700" b="1" dirty="0">
                <a:solidFill>
                  <a:srgbClr val="F22EE4"/>
                </a:solidFill>
                <a:latin typeface="'courier new'" pitchFamily="34"/>
              </a:rPr>
              <a:t>park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 the car near the </a:t>
            </a:r>
            <a:r>
              <a:rPr lang="en-US" sz="2700" b="1" dirty="0" smtClean="0">
                <a:solidFill>
                  <a:srgbClr val="F22EE4"/>
                </a:solidFill>
                <a:latin typeface="'courier new'" pitchFamily="34"/>
              </a:rPr>
              <a:t>park</a:t>
            </a:r>
            <a:r>
              <a:rPr lang="en-US" sz="2700" dirty="0" smtClean="0">
                <a:solidFill>
                  <a:srgbClr val="073763"/>
                </a:solidFill>
                <a:latin typeface="'courier new'" pitchFamily="34"/>
              </a:rPr>
              <a:t> 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bench.</a:t>
            </a:r>
            <a:endParaRPr lang="en-US" dirty="0"/>
          </a:p>
          <a:p>
            <a:pPr>
              <a:lnSpc>
                <a:spcPct val="95000"/>
              </a:lnSpc>
              <a:buFont typeface="Arial" pitchFamily="34" charset="0"/>
              <a:buChar char="•"/>
            </a:pPr>
            <a:r>
              <a:rPr lang="en-US" sz="2700" dirty="0" smtClean="0">
                <a:solidFill>
                  <a:srgbClr val="073763"/>
                </a:solidFill>
                <a:latin typeface="'courier new'" pitchFamily="34"/>
              </a:rPr>
              <a:t> Raise 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your </a:t>
            </a:r>
            <a:r>
              <a:rPr lang="en-US" sz="2700" b="1" dirty="0">
                <a:solidFill>
                  <a:srgbClr val="CC6600"/>
                </a:solidFill>
                <a:latin typeface="'courier new'" pitchFamily="34"/>
              </a:rPr>
              <a:t>right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 hand if you have the </a:t>
            </a:r>
            <a:r>
              <a:rPr lang="en-US" sz="2700" b="1" dirty="0">
                <a:solidFill>
                  <a:srgbClr val="CC6600"/>
                </a:solidFill>
                <a:latin typeface="'courier new'" pitchFamily="34"/>
              </a:rPr>
              <a:t>right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 answer.</a:t>
            </a:r>
            <a:endParaRPr lang="en-US" dirty="0"/>
          </a:p>
          <a:p>
            <a:pPr>
              <a:lnSpc>
                <a:spcPct val="95000"/>
              </a:lnSpc>
            </a:pPr>
            <a:endParaRPr lang="en-US" sz="2700" dirty="0">
              <a:solidFill>
                <a:srgbClr val="073763"/>
              </a:solidFill>
              <a:latin typeface="'courier new'" pitchFamily="34"/>
            </a:endParaRPr>
          </a:p>
          <a:p>
            <a:pPr>
              <a:lnSpc>
                <a:spcPct val="95000"/>
              </a:lnSpc>
            </a:pPr>
            <a:endParaRPr lang="en-US" sz="2700" dirty="0">
              <a:solidFill>
                <a:srgbClr val="073763"/>
              </a:solidFill>
              <a:latin typeface="'courier new'" pitchFamily="34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0" y="7386090"/>
            <a:ext cx="10160000" cy="23391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</a:rPr>
              <a:t> Copyright 2012                   www.time4writing.com/free-writing-resources                  Copyright 2012 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ctrTitle"/>
          </p:nvPr>
        </p:nvSpPr>
        <p:spPr>
          <a:xfrm>
            <a:off x="654050" y="1616075"/>
            <a:ext cx="8718550" cy="622300"/>
          </a:xfrm>
        </p:spPr>
        <p:txBody>
          <a:bodyPr lIns="0" tIns="0" rIns="0" bIns="0" anchor="t"/>
          <a:lstStyle/>
          <a:p>
            <a:pPr>
              <a:lnSpc>
                <a:spcPct val="95000"/>
              </a:lnSpc>
            </a:pPr>
            <a:r>
              <a:rPr lang="en-US" sz="3700" b="1">
                <a:solidFill>
                  <a:srgbClr val="073763"/>
                </a:solidFill>
                <a:latin typeface="Arial" pitchFamily="34" charset="0"/>
              </a:rPr>
              <a:t>3)</a:t>
            </a:r>
            <a:r>
              <a:rPr lang="en-US" sz="3700" b="1">
                <a:solidFill>
                  <a:srgbClr val="B45F06"/>
                </a:solidFill>
                <a:latin typeface="Arial" pitchFamily="34" charset="0"/>
              </a:rPr>
              <a:t> Homographs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1588"/>
            <a:ext cx="10172700" cy="1536700"/>
          </a:xfrm>
          <a:prstGeom prst="rect">
            <a:avLst/>
          </a:prstGeom>
          <a:noFill/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0" y="2286000"/>
            <a:ext cx="10013950" cy="4634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endParaRPr lang="en-US" sz="2700" dirty="0" smtClean="0">
              <a:solidFill>
                <a:srgbClr val="073763"/>
              </a:solidFill>
              <a:latin typeface="Arial" pitchFamily="34" charset="0"/>
            </a:endParaRPr>
          </a:p>
          <a:p>
            <a:pPr algn="ctr">
              <a:lnSpc>
                <a:spcPct val="95000"/>
              </a:lnSpc>
            </a:pPr>
            <a:r>
              <a:rPr lang="en-US" sz="2700" dirty="0" smtClean="0">
                <a:solidFill>
                  <a:srgbClr val="073763"/>
                </a:solidFill>
                <a:latin typeface="Arial" pitchFamily="34" charset="0"/>
              </a:rPr>
              <a:t>These </a:t>
            </a:r>
            <a:r>
              <a:rPr lang="en-US" sz="2700" dirty="0">
                <a:solidFill>
                  <a:srgbClr val="073763"/>
                </a:solidFill>
                <a:latin typeface="Arial" pitchFamily="34" charset="0"/>
              </a:rPr>
              <a:t>words have the same </a:t>
            </a:r>
            <a:r>
              <a:rPr lang="en-US" sz="2700" dirty="0" smtClean="0">
                <a:solidFill>
                  <a:srgbClr val="073763"/>
                </a:solidFill>
                <a:latin typeface="Arial" pitchFamily="34" charset="0"/>
              </a:rPr>
              <a:t>spelling.</a:t>
            </a:r>
          </a:p>
          <a:p>
            <a:pPr algn="ctr">
              <a:lnSpc>
                <a:spcPct val="95000"/>
              </a:lnSpc>
            </a:pPr>
            <a:r>
              <a:rPr lang="en-US" sz="2700" dirty="0" smtClean="0">
                <a:solidFill>
                  <a:srgbClr val="073763"/>
                </a:solidFill>
                <a:latin typeface="Arial" pitchFamily="34" charset="0"/>
              </a:rPr>
              <a:t>They </a:t>
            </a:r>
            <a:r>
              <a:rPr lang="en-US" sz="2700" dirty="0">
                <a:solidFill>
                  <a:srgbClr val="073763"/>
                </a:solidFill>
                <a:latin typeface="Arial" pitchFamily="34" charset="0"/>
              </a:rPr>
              <a:t>may or may not have the same sound and meaning.</a:t>
            </a:r>
            <a:endParaRPr lang="en-US" dirty="0"/>
          </a:p>
          <a:p>
            <a:pPr algn="ctr">
              <a:lnSpc>
                <a:spcPct val="95000"/>
              </a:lnSpc>
            </a:pPr>
            <a:endParaRPr lang="en-US" dirty="0">
              <a:solidFill>
                <a:srgbClr val="B45F06"/>
              </a:solidFill>
              <a:latin typeface="Arial" pitchFamily="34" charset="0"/>
            </a:endParaRPr>
          </a:p>
          <a:p>
            <a:pPr lvl="2">
              <a:lnSpc>
                <a:spcPct val="95000"/>
              </a:lnSpc>
            </a:pPr>
            <a:r>
              <a:rPr lang="en-US" sz="2700" b="1" dirty="0">
                <a:solidFill>
                  <a:srgbClr val="B45F06"/>
                </a:solidFill>
                <a:latin typeface="Arial" pitchFamily="34" charset="0"/>
              </a:rPr>
              <a:t>Example:</a:t>
            </a:r>
            <a:r>
              <a:rPr lang="en-US" sz="2700" dirty="0">
                <a:solidFill>
                  <a:srgbClr val="B45F06"/>
                </a:solidFill>
                <a:latin typeface="Arial" pitchFamily="34" charset="0"/>
              </a:rPr>
              <a:t> </a:t>
            </a:r>
            <a:r>
              <a:rPr lang="en-US" sz="2700" dirty="0">
                <a:solidFill>
                  <a:srgbClr val="073763"/>
                </a:solidFill>
                <a:latin typeface="Arial" pitchFamily="34" charset="0"/>
              </a:rPr>
              <a:t>the words "lead</a:t>
            </a:r>
            <a:r>
              <a:rPr lang="en-US" sz="2900" dirty="0">
                <a:solidFill>
                  <a:srgbClr val="073763"/>
                </a:solidFill>
                <a:latin typeface="Arial" pitchFamily="34" charset="0"/>
              </a:rPr>
              <a:t>"</a:t>
            </a:r>
            <a:r>
              <a:rPr lang="en-US" sz="2700" dirty="0">
                <a:solidFill>
                  <a:srgbClr val="073763"/>
                </a:solidFill>
                <a:latin typeface="Arial" pitchFamily="34" charset="0"/>
              </a:rPr>
              <a:t> and "lead"</a:t>
            </a:r>
            <a:endParaRPr lang="en-US" dirty="0"/>
          </a:p>
          <a:p>
            <a:pPr lvl="5">
              <a:lnSpc>
                <a:spcPct val="95000"/>
              </a:lnSpc>
            </a:pPr>
            <a:r>
              <a:rPr lang="en-US" sz="2700" b="1" u="sng" dirty="0">
                <a:solidFill>
                  <a:srgbClr val="073763"/>
                </a:solidFill>
                <a:latin typeface="'courier new'" pitchFamily="34"/>
              </a:rPr>
              <a:t>Lead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 us through the dark woods.</a:t>
            </a:r>
            <a:endParaRPr lang="en-US" dirty="0"/>
          </a:p>
          <a:p>
            <a:pPr lvl="5">
              <a:lnSpc>
                <a:spcPct val="95000"/>
              </a:lnSpc>
            </a:pP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The package was as heavy as </a:t>
            </a:r>
            <a:r>
              <a:rPr lang="en-US" sz="2700" b="1" u="sng" dirty="0">
                <a:solidFill>
                  <a:srgbClr val="073763"/>
                </a:solidFill>
                <a:latin typeface="'courier new'" pitchFamily="34"/>
              </a:rPr>
              <a:t>lead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.</a:t>
            </a:r>
            <a:endParaRPr lang="en-US" dirty="0"/>
          </a:p>
          <a:p>
            <a:pPr lvl="2">
              <a:lnSpc>
                <a:spcPct val="95000"/>
              </a:lnSpc>
            </a:pPr>
            <a:endParaRPr lang="en-US" dirty="0" smtClean="0">
              <a:solidFill>
                <a:srgbClr val="073763"/>
              </a:solidFill>
              <a:latin typeface="Arial" pitchFamily="34" charset="0"/>
            </a:endParaRPr>
          </a:p>
          <a:p>
            <a:pPr lvl="2">
              <a:lnSpc>
                <a:spcPct val="95000"/>
              </a:lnSpc>
            </a:pPr>
            <a:endParaRPr lang="en-US" dirty="0">
              <a:solidFill>
                <a:srgbClr val="073763"/>
              </a:solidFill>
              <a:latin typeface="Arial" pitchFamily="34" charset="0"/>
            </a:endParaRPr>
          </a:p>
          <a:p>
            <a:pPr lvl="2">
              <a:lnSpc>
                <a:spcPct val="95000"/>
              </a:lnSpc>
            </a:pPr>
            <a:r>
              <a:rPr lang="en-US" sz="2700" b="1" dirty="0">
                <a:solidFill>
                  <a:srgbClr val="B45F06"/>
                </a:solidFill>
                <a:latin typeface="Arial" pitchFamily="34" charset="0"/>
              </a:rPr>
              <a:t>Example:</a:t>
            </a:r>
            <a:r>
              <a:rPr lang="en-US" sz="2700" dirty="0">
                <a:solidFill>
                  <a:srgbClr val="073763"/>
                </a:solidFill>
                <a:latin typeface="Arial" pitchFamily="34" charset="0"/>
              </a:rPr>
              <a:t> the word "</a:t>
            </a:r>
            <a:r>
              <a:rPr lang="en-US" sz="2700" dirty="0" smtClean="0">
                <a:solidFill>
                  <a:srgbClr val="073763"/>
                </a:solidFill>
                <a:latin typeface="Arial" pitchFamily="34" charset="0"/>
              </a:rPr>
              <a:t>been"</a:t>
            </a:r>
            <a:endParaRPr lang="en-US" dirty="0" smtClean="0"/>
          </a:p>
          <a:p>
            <a:pPr lvl="5">
              <a:lnSpc>
                <a:spcPct val="95000"/>
              </a:lnSpc>
            </a:pPr>
            <a:r>
              <a:rPr lang="en-US" sz="2700" dirty="0" smtClean="0">
                <a:solidFill>
                  <a:srgbClr val="073763"/>
                </a:solidFill>
                <a:latin typeface="'courier new'" pitchFamily="34"/>
              </a:rPr>
              <a:t>I have </a:t>
            </a:r>
            <a:r>
              <a:rPr lang="en-US" sz="2700" b="1" dirty="0" smtClean="0">
                <a:solidFill>
                  <a:srgbClr val="073763"/>
                </a:solidFill>
                <a:latin typeface="'courier new'" pitchFamily="34"/>
              </a:rPr>
              <a:t>been [bin]</a:t>
            </a:r>
            <a:r>
              <a:rPr lang="en-US" sz="2700" dirty="0" smtClean="0">
                <a:solidFill>
                  <a:srgbClr val="073763"/>
                </a:solidFill>
                <a:latin typeface="'courier new'" pitchFamily="34"/>
              </a:rPr>
              <a:t> tired lately</a:t>
            </a:r>
            <a:r>
              <a:rPr lang="en-US" sz="2700" i="1" dirty="0" smtClean="0">
                <a:solidFill>
                  <a:srgbClr val="073763"/>
                </a:solidFill>
                <a:latin typeface="'courier new'" pitchFamily="34"/>
              </a:rPr>
              <a:t>. (U.S. accent)</a:t>
            </a:r>
            <a:endParaRPr lang="en-US" i="1" dirty="0" smtClean="0"/>
          </a:p>
          <a:p>
            <a:pPr lvl="5">
              <a:lnSpc>
                <a:spcPct val="95000"/>
              </a:lnSpc>
            </a:pPr>
            <a:r>
              <a:rPr lang="en-US" sz="2700" dirty="0" smtClean="0">
                <a:solidFill>
                  <a:srgbClr val="073763"/>
                </a:solidFill>
                <a:latin typeface="'courier new'" pitchFamily="34"/>
              </a:rPr>
              <a:t>I 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have </a:t>
            </a:r>
            <a:r>
              <a:rPr lang="en-US" sz="2700" b="1" dirty="0">
                <a:solidFill>
                  <a:srgbClr val="073763"/>
                </a:solidFill>
                <a:latin typeface="'courier new'" pitchFamily="34"/>
              </a:rPr>
              <a:t>been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 </a:t>
            </a:r>
            <a:r>
              <a:rPr lang="en-US" sz="2700" b="1" dirty="0">
                <a:solidFill>
                  <a:srgbClr val="073763"/>
                </a:solidFill>
                <a:latin typeface="'courier new'" pitchFamily="34"/>
              </a:rPr>
              <a:t>[bean]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 tired lately</a:t>
            </a:r>
            <a:r>
              <a:rPr lang="en-US" sz="2700" i="1" dirty="0">
                <a:solidFill>
                  <a:srgbClr val="073763"/>
                </a:solidFill>
                <a:latin typeface="'courier new'" pitchFamily="34"/>
              </a:rPr>
              <a:t>.(</a:t>
            </a:r>
            <a:r>
              <a:rPr lang="en-US" sz="2700" i="1" dirty="0" smtClean="0">
                <a:solidFill>
                  <a:srgbClr val="073763"/>
                </a:solidFill>
                <a:latin typeface="'courier new'" pitchFamily="34"/>
              </a:rPr>
              <a:t>Canadian accent)</a:t>
            </a:r>
            <a:endParaRPr lang="en-US" sz="2700" i="1" dirty="0">
              <a:solidFill>
                <a:srgbClr val="073763"/>
              </a:solidFill>
              <a:latin typeface="'courier new'" pitchFamily="34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0" y="7386090"/>
            <a:ext cx="10160000" cy="23391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</a:rPr>
              <a:t> Copyright 2012                   www.time4writing.com/free-writing-resources                  Copyright 2012 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ctrTitle"/>
          </p:nvPr>
        </p:nvSpPr>
        <p:spPr>
          <a:xfrm>
            <a:off x="736600" y="1600200"/>
            <a:ext cx="8701088" cy="979488"/>
          </a:xfrm>
        </p:spPr>
        <p:txBody>
          <a:bodyPr lIns="0" tIns="0" rIns="0" bIns="0" anchor="t"/>
          <a:lstStyle/>
          <a:p>
            <a:pPr>
              <a:lnSpc>
                <a:spcPct val="95000"/>
              </a:lnSpc>
            </a:pPr>
            <a:r>
              <a:rPr lang="en-US" sz="3700" b="1" dirty="0">
                <a:solidFill>
                  <a:srgbClr val="B45F06"/>
                </a:solidFill>
                <a:latin typeface="Arial" pitchFamily="34" charset="0"/>
              </a:rPr>
              <a:t>More Homographs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1588"/>
            <a:ext cx="10172700" cy="1536700"/>
          </a:xfrm>
          <a:prstGeom prst="rect">
            <a:avLst/>
          </a:prstGeom>
          <a:noFill/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2717800" y="2362200"/>
            <a:ext cx="5772150" cy="4415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Please </a:t>
            </a:r>
            <a:r>
              <a:rPr lang="en-US" sz="2700" b="1" dirty="0">
                <a:solidFill>
                  <a:srgbClr val="00B050"/>
                </a:solidFill>
                <a:latin typeface="'courier new'" pitchFamily="34"/>
              </a:rPr>
              <a:t>close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 the door.</a:t>
            </a:r>
            <a:endParaRPr lang="en-US" dirty="0"/>
          </a:p>
          <a:p>
            <a:pPr>
              <a:lnSpc>
                <a:spcPct val="95000"/>
              </a:lnSpc>
            </a:pP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We sat </a:t>
            </a:r>
            <a:r>
              <a:rPr lang="en-US" sz="2700" b="1" dirty="0">
                <a:solidFill>
                  <a:srgbClr val="00B050"/>
                </a:solidFill>
                <a:latin typeface="'courier new'" pitchFamily="34"/>
              </a:rPr>
              <a:t>close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 to each other</a:t>
            </a:r>
            <a:r>
              <a:rPr lang="en-US" sz="2700" dirty="0" smtClean="0">
                <a:solidFill>
                  <a:srgbClr val="073763"/>
                </a:solidFill>
                <a:latin typeface="'courier new'" pitchFamily="34"/>
              </a:rPr>
              <a:t>.</a:t>
            </a:r>
          </a:p>
          <a:p>
            <a:pPr>
              <a:lnSpc>
                <a:spcPct val="95000"/>
              </a:lnSpc>
            </a:pPr>
            <a:endParaRPr lang="en-US" sz="800" dirty="0"/>
          </a:p>
          <a:p>
            <a:pPr>
              <a:lnSpc>
                <a:spcPct val="95000"/>
              </a:lnSpc>
            </a:pP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I want to </a:t>
            </a:r>
            <a:r>
              <a:rPr lang="en-US" sz="2700" b="1" dirty="0">
                <a:solidFill>
                  <a:srgbClr val="FF0000"/>
                </a:solidFill>
                <a:latin typeface="'courier new'" pitchFamily="34"/>
              </a:rPr>
              <a:t>live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 in Paris one day.</a:t>
            </a:r>
            <a:r>
              <a:rPr lang="en-US" sz="2700" dirty="0">
                <a:solidFill>
                  <a:srgbClr val="000000"/>
                </a:solidFill>
                <a:latin typeface="Arial" pitchFamily="34" charset="0"/>
              </a:rPr>
              <a:t/>
            </a:r>
            <a:br>
              <a:rPr lang="en-US" sz="2700" dirty="0">
                <a:solidFill>
                  <a:srgbClr val="000000"/>
                </a:solidFill>
                <a:latin typeface="Arial" pitchFamily="34" charset="0"/>
              </a:rPr>
            </a:b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He likes to fish with </a:t>
            </a:r>
            <a:r>
              <a:rPr lang="en-US" sz="2700" b="1" dirty="0">
                <a:solidFill>
                  <a:srgbClr val="FF0000"/>
                </a:solidFill>
                <a:latin typeface="'courier new'" pitchFamily="34"/>
              </a:rPr>
              <a:t>live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 bait</a:t>
            </a:r>
            <a:r>
              <a:rPr lang="en-US" sz="2700" dirty="0" smtClean="0">
                <a:solidFill>
                  <a:srgbClr val="073763"/>
                </a:solidFill>
                <a:latin typeface="'courier new'" pitchFamily="34"/>
              </a:rPr>
              <a:t>.</a:t>
            </a:r>
          </a:p>
          <a:p>
            <a:pPr>
              <a:lnSpc>
                <a:spcPct val="95000"/>
              </a:lnSpc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</a:rPr>
              <a:t/>
            </a:r>
            <a:br>
              <a:rPr lang="en-US" sz="800" dirty="0">
                <a:solidFill>
                  <a:srgbClr val="000000"/>
                </a:solidFill>
                <a:latin typeface="Arial" pitchFamily="34" charset="0"/>
              </a:rPr>
            </a:b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The </a:t>
            </a:r>
            <a:r>
              <a:rPr lang="en-US" sz="2700" b="1" dirty="0">
                <a:solidFill>
                  <a:srgbClr val="00B0F0"/>
                </a:solidFill>
                <a:latin typeface="'courier new'" pitchFamily="34"/>
              </a:rPr>
              <a:t>wind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 blew the leaves away.</a:t>
            </a:r>
            <a:endParaRPr lang="en-US" dirty="0"/>
          </a:p>
          <a:p>
            <a:pPr>
              <a:lnSpc>
                <a:spcPct val="95000"/>
              </a:lnSpc>
            </a:pPr>
            <a:r>
              <a:rPr lang="en-US" sz="2700" b="1" dirty="0">
                <a:solidFill>
                  <a:srgbClr val="00B0F0"/>
                </a:solidFill>
                <a:latin typeface="'courier new'" pitchFamily="34"/>
              </a:rPr>
              <a:t>Wind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 up the toy and watch it go</a:t>
            </a:r>
            <a:r>
              <a:rPr lang="en-US" sz="2700" dirty="0" smtClean="0">
                <a:solidFill>
                  <a:srgbClr val="073763"/>
                </a:solidFill>
                <a:latin typeface="'courier new'" pitchFamily="34"/>
              </a:rPr>
              <a:t>!</a:t>
            </a:r>
          </a:p>
          <a:p>
            <a:pPr>
              <a:lnSpc>
                <a:spcPct val="95000"/>
              </a:lnSpc>
            </a:pPr>
            <a:endParaRPr lang="en-US" sz="800" dirty="0"/>
          </a:p>
          <a:p>
            <a:pPr>
              <a:lnSpc>
                <a:spcPct val="95000"/>
              </a:lnSpc>
            </a:pP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The white </a:t>
            </a:r>
            <a:r>
              <a:rPr lang="en-US" sz="2700" b="1" dirty="0">
                <a:solidFill>
                  <a:srgbClr val="F22EE4"/>
                </a:solidFill>
                <a:latin typeface="'courier new'" pitchFamily="34"/>
              </a:rPr>
              <a:t>dove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 is a beautiful bird.</a:t>
            </a:r>
            <a:endParaRPr lang="en-US" dirty="0"/>
          </a:p>
          <a:p>
            <a:pPr>
              <a:lnSpc>
                <a:spcPct val="95000"/>
              </a:lnSpc>
            </a:pP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She</a:t>
            </a:r>
            <a:r>
              <a:rPr lang="en-US" sz="2700" dirty="0">
                <a:solidFill>
                  <a:srgbClr val="F22EE4"/>
                </a:solidFill>
                <a:latin typeface="'courier new'" pitchFamily="34"/>
              </a:rPr>
              <a:t> </a:t>
            </a:r>
            <a:r>
              <a:rPr lang="en-US" sz="2700" b="1" dirty="0">
                <a:solidFill>
                  <a:srgbClr val="F22EE4"/>
                </a:solidFill>
                <a:latin typeface="'courier new'" pitchFamily="34"/>
              </a:rPr>
              <a:t>dove</a:t>
            </a:r>
            <a:r>
              <a:rPr lang="en-US" sz="2700" dirty="0">
                <a:solidFill>
                  <a:srgbClr val="F22EE4"/>
                </a:solidFill>
                <a:latin typeface="'courier new'" pitchFamily="34"/>
              </a:rPr>
              <a:t> 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into the swimming pool</a:t>
            </a:r>
            <a:r>
              <a:rPr lang="en-US" sz="2700" dirty="0" smtClean="0">
                <a:solidFill>
                  <a:srgbClr val="073763"/>
                </a:solidFill>
                <a:latin typeface="'courier new'" pitchFamily="34"/>
              </a:rPr>
              <a:t>.</a:t>
            </a:r>
          </a:p>
          <a:p>
            <a:pPr>
              <a:lnSpc>
                <a:spcPct val="95000"/>
              </a:lnSpc>
            </a:pPr>
            <a:endParaRPr lang="en-US" sz="800" dirty="0"/>
          </a:p>
          <a:p>
            <a:pPr>
              <a:lnSpc>
                <a:spcPct val="95000"/>
              </a:lnSpc>
            </a:pP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The </a:t>
            </a:r>
            <a:r>
              <a:rPr lang="en-US" sz="2700" b="1" dirty="0">
                <a:solidFill>
                  <a:srgbClr val="7030A0"/>
                </a:solidFill>
                <a:latin typeface="'courier new'" pitchFamily="34"/>
              </a:rPr>
              <a:t>desert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 is sandy, hot, and dry.</a:t>
            </a:r>
            <a:endParaRPr lang="en-US" dirty="0"/>
          </a:p>
          <a:p>
            <a:pPr>
              <a:lnSpc>
                <a:spcPct val="95000"/>
              </a:lnSpc>
            </a:pP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Don't </a:t>
            </a:r>
            <a:r>
              <a:rPr lang="en-US" sz="2700" b="1" dirty="0">
                <a:solidFill>
                  <a:srgbClr val="7030A0"/>
                </a:solidFill>
                <a:latin typeface="'courier new'" pitchFamily="34"/>
              </a:rPr>
              <a:t>desert</a:t>
            </a:r>
            <a:r>
              <a:rPr lang="en-US" sz="2700" dirty="0">
                <a:solidFill>
                  <a:srgbClr val="073763"/>
                </a:solidFill>
                <a:latin typeface="'courier new'" pitchFamily="34"/>
              </a:rPr>
              <a:t> a friend in need.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0" y="7386090"/>
            <a:ext cx="10160000" cy="23391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</a:rPr>
              <a:t> Copyright 2012                   www.time4writing.com/free-writing-resources                  Copyright 2012 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ctrTitle"/>
          </p:nvPr>
        </p:nvSpPr>
        <p:spPr>
          <a:xfrm>
            <a:off x="755650" y="2032000"/>
            <a:ext cx="8701088" cy="979488"/>
          </a:xfrm>
        </p:spPr>
        <p:txBody>
          <a:bodyPr lIns="0" tIns="0" rIns="0" bIns="0" anchor="t"/>
          <a:lstStyle/>
          <a:p>
            <a:pPr>
              <a:lnSpc>
                <a:spcPct val="95000"/>
              </a:lnSpc>
            </a:pPr>
            <a:r>
              <a:rPr lang="en-US" sz="3700" b="1">
                <a:solidFill>
                  <a:srgbClr val="B45F06"/>
                </a:solidFill>
                <a:latin typeface="Arial" pitchFamily="34" charset="0"/>
              </a:rPr>
              <a:t>Remember the three "H" Words!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1588"/>
            <a:ext cx="10172700" cy="1536700"/>
          </a:xfrm>
          <a:prstGeom prst="rect">
            <a:avLst/>
          </a:prstGeom>
          <a:noFill/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1162050" y="3556000"/>
            <a:ext cx="8469313" cy="251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900" b="1">
                <a:solidFill>
                  <a:srgbClr val="B45F06"/>
                </a:solidFill>
                <a:latin typeface="Arial" pitchFamily="34" charset="0"/>
              </a:rPr>
              <a:t>1)</a:t>
            </a:r>
            <a:r>
              <a:rPr lang="en-US" sz="2900">
                <a:solidFill>
                  <a:srgbClr val="073763"/>
                </a:solidFill>
                <a:latin typeface="Arial" pitchFamily="34" charset="0"/>
              </a:rPr>
              <a:t> </a:t>
            </a:r>
            <a:r>
              <a:rPr lang="en-US" sz="2900" b="1">
                <a:solidFill>
                  <a:srgbClr val="073763"/>
                </a:solidFill>
                <a:latin typeface="Arial" pitchFamily="34" charset="0"/>
              </a:rPr>
              <a:t>Homophones</a:t>
            </a:r>
            <a:r>
              <a:rPr lang="en-US" sz="2900">
                <a:solidFill>
                  <a:srgbClr val="073763"/>
                </a:solidFill>
                <a:latin typeface="Arial" pitchFamily="34" charset="0"/>
              </a:rPr>
              <a:t> </a:t>
            </a:r>
            <a:r>
              <a:rPr lang="en-US" sz="2700">
                <a:solidFill>
                  <a:srgbClr val="073763"/>
                </a:solidFill>
                <a:latin typeface="Arial" pitchFamily="34" charset="0"/>
              </a:rPr>
              <a:t>sound alike.</a:t>
            </a:r>
            <a:endParaRPr lang="en-US"/>
          </a:p>
          <a:p>
            <a:pPr>
              <a:lnSpc>
                <a:spcPct val="95000"/>
              </a:lnSpc>
            </a:pPr>
            <a:endParaRPr lang="en-US" sz="1900">
              <a:solidFill>
                <a:srgbClr val="073763"/>
              </a:solidFill>
              <a:latin typeface="Arial" pitchFamily="34" charset="0"/>
            </a:endParaRPr>
          </a:p>
          <a:p>
            <a:pPr>
              <a:lnSpc>
                <a:spcPct val="95000"/>
              </a:lnSpc>
            </a:pPr>
            <a:r>
              <a:rPr lang="en-US" sz="2900" b="1">
                <a:solidFill>
                  <a:srgbClr val="B45F06"/>
                </a:solidFill>
                <a:latin typeface="Arial" pitchFamily="34" charset="0"/>
              </a:rPr>
              <a:t>2)</a:t>
            </a:r>
            <a:r>
              <a:rPr lang="en-US" sz="2900">
                <a:solidFill>
                  <a:srgbClr val="073763"/>
                </a:solidFill>
                <a:latin typeface="Arial" pitchFamily="34" charset="0"/>
              </a:rPr>
              <a:t> </a:t>
            </a:r>
            <a:r>
              <a:rPr lang="en-US" sz="2900" b="1">
                <a:solidFill>
                  <a:srgbClr val="073763"/>
                </a:solidFill>
                <a:latin typeface="Arial" pitchFamily="34" charset="0"/>
              </a:rPr>
              <a:t>Homonyms</a:t>
            </a:r>
            <a:r>
              <a:rPr lang="en-US" sz="2900">
                <a:solidFill>
                  <a:srgbClr val="073763"/>
                </a:solidFill>
                <a:latin typeface="Arial" pitchFamily="34" charset="0"/>
              </a:rPr>
              <a:t> </a:t>
            </a:r>
            <a:r>
              <a:rPr lang="en-US" sz="2700">
                <a:solidFill>
                  <a:srgbClr val="073763"/>
                </a:solidFill>
                <a:latin typeface="Arial" pitchFamily="34" charset="0"/>
              </a:rPr>
              <a:t>sound alike and are spelled alike.</a:t>
            </a:r>
            <a:endParaRPr lang="en-US"/>
          </a:p>
          <a:p>
            <a:pPr>
              <a:lnSpc>
                <a:spcPct val="95000"/>
              </a:lnSpc>
            </a:pPr>
            <a:endParaRPr lang="en-US" sz="1900">
              <a:solidFill>
                <a:srgbClr val="073763"/>
              </a:solidFill>
              <a:latin typeface="Arial" pitchFamily="34" charset="0"/>
            </a:endParaRPr>
          </a:p>
          <a:p>
            <a:pPr>
              <a:lnSpc>
                <a:spcPct val="95000"/>
              </a:lnSpc>
            </a:pPr>
            <a:r>
              <a:rPr lang="en-US" sz="2900" b="1">
                <a:solidFill>
                  <a:srgbClr val="B45F06"/>
                </a:solidFill>
                <a:latin typeface="Arial" pitchFamily="34" charset="0"/>
              </a:rPr>
              <a:t>3)</a:t>
            </a:r>
            <a:r>
              <a:rPr lang="en-US" sz="2900">
                <a:solidFill>
                  <a:srgbClr val="073763"/>
                </a:solidFill>
                <a:latin typeface="Arial" pitchFamily="34" charset="0"/>
              </a:rPr>
              <a:t> </a:t>
            </a:r>
            <a:r>
              <a:rPr lang="en-US" sz="2900" b="1">
                <a:solidFill>
                  <a:srgbClr val="073763"/>
                </a:solidFill>
                <a:latin typeface="Arial" pitchFamily="34" charset="0"/>
              </a:rPr>
              <a:t>Homographs</a:t>
            </a:r>
            <a:r>
              <a:rPr lang="en-US" sz="2900">
                <a:solidFill>
                  <a:srgbClr val="073763"/>
                </a:solidFill>
                <a:latin typeface="Arial" pitchFamily="34" charset="0"/>
              </a:rPr>
              <a:t> </a:t>
            </a:r>
            <a:r>
              <a:rPr lang="en-US" sz="2700">
                <a:solidFill>
                  <a:srgbClr val="073763"/>
                </a:solidFill>
                <a:latin typeface="Arial" pitchFamily="34" charset="0"/>
              </a:rPr>
              <a:t>have the same spelling.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0" y="7386090"/>
            <a:ext cx="10160000" cy="23391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</a:rPr>
              <a:t> Copyright 2012                   www.time4writing.com/free-writing-resources                  Copyright 2012 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1588"/>
            <a:ext cx="10172700" cy="1536700"/>
          </a:xfrm>
          <a:prstGeom prst="rect">
            <a:avLst/>
          </a:prstGeom>
          <a:noFill/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0" y="7386090"/>
            <a:ext cx="10160000" cy="23391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</a:rPr>
              <a:t> Copyright 2012                   www.time4writing.com/free-writing-resources                  Copyright 2012 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03200" y="1828800"/>
          <a:ext cx="9753601" cy="5349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25600"/>
                <a:gridCol w="3096381"/>
                <a:gridCol w="2399695"/>
                <a:gridCol w="2631925"/>
              </a:tblGrid>
              <a:tr h="685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Same sound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Same spelling</a:t>
                      </a:r>
                      <a:endParaRPr lang="en-US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Same meaning</a:t>
                      </a:r>
                      <a:endParaRPr lang="en-US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507761">
                <a:tc>
                  <a:txBody>
                    <a:bodyPr/>
                    <a:lstStyle/>
                    <a:p>
                      <a:pPr algn="ctr"/>
                      <a:endParaRPr lang="en-US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Homophones</a:t>
                      </a:r>
                      <a:endParaRPr lang="en-US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rgbClr val="00CC00"/>
                          </a:solidFill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air, heir, err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MAYBE</a:t>
                      </a:r>
                    </a:p>
                    <a:p>
                      <a:pPr algn="ctr"/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 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 pitchFamily="2" charset="2"/>
                        </a:rPr>
                        <a:t>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air, heir, err</a:t>
                      </a:r>
                    </a:p>
                    <a:p>
                      <a:pPr algn="ctr"/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Yes 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 pitchFamily="2" charset="2"/>
                        </a:rPr>
                        <a:t>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 tire, to tire</a:t>
                      </a:r>
                    </a:p>
                    <a:p>
                      <a:pPr algn="ctr"/>
                      <a:endParaRPr lang="en-US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MAYBE</a:t>
                      </a:r>
                    </a:p>
                    <a:p>
                      <a:pPr algn="ctr"/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 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 pitchFamily="2" charset="2"/>
                        </a:rPr>
                        <a:t>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air, heir, err</a:t>
                      </a: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 pitchFamily="2" charset="2"/>
                        </a:rPr>
                        <a:t> g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ases, gasses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241685">
                <a:tc>
                  <a:txBody>
                    <a:bodyPr/>
                    <a:lstStyle/>
                    <a:p>
                      <a:pPr algn="ctr"/>
                      <a:endParaRPr lang="en-US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Homonyms</a:t>
                      </a:r>
                      <a:endParaRPr lang="en-US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rgbClr val="00CC00"/>
                          </a:solidFill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 scale, to scale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rgbClr val="00CC00"/>
                          </a:solidFill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 scale, to scale</a:t>
                      </a:r>
                    </a:p>
                    <a:p>
                      <a:pPr algn="ctr"/>
                      <a:endParaRPr lang="en-US" b="1" dirty="0">
                        <a:solidFill>
                          <a:srgbClr val="00C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 scale, to scale</a:t>
                      </a:r>
                    </a:p>
                    <a:p>
                      <a:pPr algn="ctr"/>
                      <a:endParaRPr lang="en-US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773836">
                <a:tc>
                  <a:txBody>
                    <a:bodyPr/>
                    <a:lstStyle/>
                    <a:p>
                      <a:endParaRPr lang="en-US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Homographs</a:t>
                      </a:r>
                      <a:endParaRPr lang="en-US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MAYBE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Yes 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 pitchFamily="2" charset="2"/>
                        </a:rPr>
                        <a:t>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 tire, to tire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 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 pitchFamily="2" charset="2"/>
                        </a:rPr>
                        <a:t> to lead, lead (metal)</a:t>
                      </a:r>
                      <a:endParaRPr lang="en-US" b="1" baseline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b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rgbClr val="00CC00"/>
                          </a:solidFill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 tire, to tire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 pitchFamily="2" charset="2"/>
                        </a:rPr>
                        <a:t>to lead, lead (metal)</a:t>
                      </a:r>
                      <a:endParaRPr lang="en-US" b="1" baseline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b="1" dirty="0">
                        <a:solidFill>
                          <a:srgbClr val="00C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MAYBE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 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 pitchFamily="2" charset="2"/>
                        </a:rPr>
                        <a:t>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 tire, to tire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Yes 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 pitchFamily="2" charset="2"/>
                        </a:rPr>
                        <a:t>been (“bin vs. “bean”)</a:t>
                      </a:r>
                      <a:endParaRPr lang="en-US" b="1" baseline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ctrTitle"/>
          </p:nvPr>
        </p:nvSpPr>
        <p:spPr>
          <a:xfrm>
            <a:off x="755650" y="1727200"/>
            <a:ext cx="8751888" cy="855663"/>
          </a:xfrm>
        </p:spPr>
        <p:txBody>
          <a:bodyPr lIns="0" tIns="0" rIns="0" bIns="0" anchor="t"/>
          <a:lstStyle/>
          <a:p>
            <a:pPr>
              <a:lnSpc>
                <a:spcPct val="95000"/>
              </a:lnSpc>
            </a:pPr>
            <a:r>
              <a:rPr lang="en-US" sz="3700" b="1">
                <a:solidFill>
                  <a:srgbClr val="B45F06"/>
                </a:solidFill>
                <a:latin typeface="'courier new'" pitchFamily="34"/>
              </a:rPr>
              <a:t>The end.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1588"/>
            <a:ext cx="10172700" cy="1536700"/>
          </a:xfrm>
          <a:prstGeom prst="rect">
            <a:avLst/>
          </a:prstGeom>
          <a:noFill/>
        </p:spPr>
      </p:pic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2178050" y="2844800"/>
            <a:ext cx="6427788" cy="356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lnSpc>
                <a:spcPct val="95000"/>
              </a:lnSpc>
            </a:pPr>
            <a:r>
              <a:rPr lang="en-US">
                <a:solidFill>
                  <a:srgbClr val="073763"/>
                </a:solidFill>
                <a:latin typeface="Georgia" pitchFamily="18" charset="0"/>
              </a:rPr>
              <a:t>More free WRITING MECHANICS resources:</a:t>
            </a:r>
            <a:endParaRPr lang="en-US"/>
          </a:p>
          <a:p>
            <a:pPr lvl="1" indent="-342900">
              <a:lnSpc>
                <a:spcPct val="95000"/>
              </a:lnSpc>
              <a:buClr>
                <a:srgbClr val="073763"/>
              </a:buClr>
              <a:buSzPct val="100000"/>
              <a:buFontTx/>
              <a:buChar char="•"/>
            </a:pPr>
            <a:r>
              <a:rPr lang="en-US">
                <a:solidFill>
                  <a:srgbClr val="073763"/>
                </a:solidFill>
                <a:latin typeface="Georgia" pitchFamily="18" charset="0"/>
              </a:rPr>
              <a:t>parts of speech</a:t>
            </a:r>
            <a:endParaRPr lang="en-US"/>
          </a:p>
          <a:p>
            <a:pPr lvl="1" indent="-342900">
              <a:lnSpc>
                <a:spcPct val="95000"/>
              </a:lnSpc>
              <a:buClr>
                <a:srgbClr val="073763"/>
              </a:buClr>
              <a:buSzPct val="100000"/>
              <a:buFontTx/>
              <a:buChar char="•"/>
            </a:pPr>
            <a:r>
              <a:rPr lang="en-US">
                <a:solidFill>
                  <a:srgbClr val="073763"/>
                </a:solidFill>
                <a:latin typeface="Georgia" pitchFamily="18" charset="0"/>
              </a:rPr>
              <a:t>subject-verb agreement</a:t>
            </a:r>
            <a:endParaRPr lang="en-US"/>
          </a:p>
          <a:p>
            <a:pPr lvl="1" indent="-342900">
              <a:lnSpc>
                <a:spcPct val="95000"/>
              </a:lnSpc>
              <a:buClr>
                <a:srgbClr val="073763"/>
              </a:buClr>
              <a:buSzPct val="100000"/>
              <a:buFontTx/>
              <a:buChar char="•"/>
            </a:pPr>
            <a:r>
              <a:rPr lang="en-US">
                <a:solidFill>
                  <a:srgbClr val="073763"/>
                </a:solidFill>
                <a:latin typeface="Georgia" pitchFamily="18" charset="0"/>
              </a:rPr>
              <a:t>capitalization</a:t>
            </a:r>
            <a:endParaRPr lang="en-US"/>
          </a:p>
          <a:p>
            <a:pPr lvl="1" indent="-342900">
              <a:lnSpc>
                <a:spcPct val="95000"/>
              </a:lnSpc>
              <a:buClr>
                <a:srgbClr val="073763"/>
              </a:buClr>
              <a:buSzPct val="100000"/>
              <a:buFontTx/>
              <a:buChar char="•"/>
            </a:pPr>
            <a:r>
              <a:rPr lang="en-US">
                <a:solidFill>
                  <a:srgbClr val="073763"/>
                </a:solidFill>
                <a:latin typeface="Georgia" pitchFamily="18" charset="0"/>
              </a:rPr>
              <a:t>punctuation</a:t>
            </a:r>
            <a:endParaRPr lang="en-US"/>
          </a:p>
          <a:p>
            <a:pPr>
              <a:lnSpc>
                <a:spcPct val="95000"/>
              </a:lnSpc>
            </a:pPr>
            <a:endParaRPr lang="en-US" sz="2500">
              <a:solidFill>
                <a:srgbClr val="073763"/>
              </a:solidFill>
              <a:latin typeface="Georgia" pitchFamily="18" charset="0"/>
            </a:endParaRPr>
          </a:p>
          <a:p>
            <a:pPr>
              <a:lnSpc>
                <a:spcPct val="95000"/>
              </a:lnSpc>
            </a:pPr>
            <a:r>
              <a:rPr lang="en-US">
                <a:solidFill>
                  <a:srgbClr val="073763"/>
                </a:solidFill>
                <a:latin typeface="Georgia" pitchFamily="18" charset="0"/>
              </a:rPr>
              <a:t>Eight-week WRITING MECHANICS courses:</a:t>
            </a:r>
            <a:endParaRPr lang="en-US"/>
          </a:p>
          <a:p>
            <a:pPr lvl="1" indent="-342900">
              <a:lnSpc>
                <a:spcPct val="95000"/>
              </a:lnSpc>
              <a:buClr>
                <a:srgbClr val="073763"/>
              </a:buClr>
              <a:buSzPct val="100000"/>
              <a:buFontTx/>
              <a:buChar char="•"/>
            </a:pPr>
            <a:r>
              <a:rPr lang="en-US">
                <a:solidFill>
                  <a:srgbClr val="073763"/>
                </a:solidFill>
                <a:latin typeface="Georgia" pitchFamily="18" charset="0"/>
              </a:rPr>
              <a:t>elementary school</a:t>
            </a:r>
            <a:endParaRPr lang="en-US"/>
          </a:p>
          <a:p>
            <a:pPr lvl="1" indent="-342900">
              <a:lnSpc>
                <a:spcPct val="95000"/>
              </a:lnSpc>
              <a:buClr>
                <a:srgbClr val="073763"/>
              </a:buClr>
              <a:buSzPct val="100000"/>
              <a:buFontTx/>
              <a:buChar char="•"/>
            </a:pPr>
            <a:r>
              <a:rPr lang="en-US">
                <a:solidFill>
                  <a:srgbClr val="073763"/>
                </a:solidFill>
                <a:latin typeface="Georgia" pitchFamily="18" charset="0"/>
              </a:rPr>
              <a:t>middle school</a:t>
            </a:r>
            <a:endParaRPr lang="en-US"/>
          </a:p>
          <a:p>
            <a:pPr lvl="1" indent="-342900">
              <a:lnSpc>
                <a:spcPct val="95000"/>
              </a:lnSpc>
              <a:buClr>
                <a:srgbClr val="073763"/>
              </a:buClr>
              <a:buSzPct val="100000"/>
              <a:buFontTx/>
              <a:buChar char="•"/>
            </a:pPr>
            <a:r>
              <a:rPr lang="en-US">
                <a:solidFill>
                  <a:srgbClr val="073763"/>
                </a:solidFill>
                <a:latin typeface="Georgia" pitchFamily="18" charset="0"/>
              </a:rPr>
              <a:t>high school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0" y="7386090"/>
            <a:ext cx="10160000" cy="23391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</a:rPr>
              <a:t> Copyright 2012                   www.time4writing.com/free-writing-resources                  Copyright 2012 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2244</TotalTime>
  <Words>490</Words>
  <Application>Microsoft Office PowerPoint</Application>
  <PresentationFormat>Custom</PresentationFormat>
  <Paragraphs>193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Times New Roman</vt:lpstr>
      <vt:lpstr>Arial</vt:lpstr>
      <vt:lpstr>Times New Roman</vt:lpstr>
      <vt:lpstr>'courier new'</vt:lpstr>
      <vt:lpstr>Georgia</vt:lpstr>
      <vt:lpstr>Default Design</vt:lpstr>
      <vt:lpstr>Homophones, Homonyms, Homographs</vt:lpstr>
      <vt:lpstr>Some words seem designed  to mix you up</vt:lpstr>
      <vt:lpstr>Meet the three "H" Words!</vt:lpstr>
      <vt:lpstr>Slide 4</vt:lpstr>
      <vt:lpstr>1) Homophones</vt:lpstr>
      <vt:lpstr>Other Examples of Homophones:</vt:lpstr>
      <vt:lpstr>2) Homonyms</vt:lpstr>
      <vt:lpstr>A few more examples of homonyms:</vt:lpstr>
      <vt:lpstr>3) Homographs</vt:lpstr>
      <vt:lpstr>More Homographs</vt:lpstr>
      <vt:lpstr>Remember the three "H" Words!</vt:lpstr>
      <vt:lpstr>Slide 12</vt:lpstr>
      <vt:lpstr>The end.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</dc:creator>
  <cp:lastModifiedBy>Sophie</cp:lastModifiedBy>
  <cp:revision>56</cp:revision>
  <dcterms:created xsi:type="dcterms:W3CDTF">2004-05-06T09:28:21Z</dcterms:created>
  <dcterms:modified xsi:type="dcterms:W3CDTF">2012-02-29T18:42:06Z</dcterms:modified>
</cp:coreProperties>
</file>